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4"/>
    <p:sldMasterId id="2147483660" r:id="rId5"/>
  </p:sldMasterIdLst>
  <p:notesMasterIdLst>
    <p:notesMasterId r:id="rId27"/>
  </p:notesMasterIdLst>
  <p:sldIdLst>
    <p:sldId id="396" r:id="rId6"/>
    <p:sldId id="355" r:id="rId7"/>
    <p:sldId id="399" r:id="rId8"/>
    <p:sldId id="377" r:id="rId9"/>
    <p:sldId id="390" r:id="rId10"/>
    <p:sldId id="378" r:id="rId11"/>
    <p:sldId id="385" r:id="rId12"/>
    <p:sldId id="374" r:id="rId13"/>
    <p:sldId id="379" r:id="rId14"/>
    <p:sldId id="382" r:id="rId15"/>
    <p:sldId id="389" r:id="rId16"/>
    <p:sldId id="386" r:id="rId17"/>
    <p:sldId id="388" r:id="rId18"/>
    <p:sldId id="380" r:id="rId19"/>
    <p:sldId id="376" r:id="rId20"/>
    <p:sldId id="375" r:id="rId21"/>
    <p:sldId id="384" r:id="rId22"/>
    <p:sldId id="383" r:id="rId23"/>
    <p:sldId id="387" r:id="rId24"/>
    <p:sldId id="397" r:id="rId25"/>
    <p:sldId id="292" r:id="rId26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6" roundtripDataSignature="AMtx7mjw4kh+jhwktUt1LZUDo8TQVre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E55"/>
    <a:srgbClr val="0B2270"/>
    <a:srgbClr val="24B9A7"/>
    <a:srgbClr val="DAE3F3"/>
    <a:srgbClr val="3EA5D6"/>
    <a:srgbClr val="FDC84F"/>
    <a:srgbClr val="F68D32"/>
    <a:srgbClr val="01534E"/>
    <a:srgbClr val="7B56B6"/>
    <a:srgbClr val="A9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4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20C20-52DB-4370-A0E6-66FAAB4C7761}" type="doc">
      <dgm:prSet loTypeId="urn:microsoft.com/office/officeart/2005/8/layout/chevron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GT"/>
        </a:p>
      </dgm:t>
    </dgm:pt>
    <dgm:pt modelId="{984B6931-EB6C-4709-8996-D216E05438EC}">
      <dgm:prSet phldrT="[Texto]" custT="1"/>
      <dgm:spPr/>
      <dgm:t>
        <a:bodyPr/>
        <a:lstStyle/>
        <a:p>
          <a:r>
            <a:rPr lang="es-MX" sz="1050" b="1">
              <a:latin typeface="Segoe UI" panose="020B0502040204020203" pitchFamily="34" charset="0"/>
              <a:cs typeface="Segoe UI" panose="020B0502040204020203" pitchFamily="34" charset="0"/>
            </a:rPr>
            <a:t>Simplificar el análisis</a:t>
          </a:r>
          <a:r>
            <a:rPr lang="es-MX" sz="110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s-GT" sz="1100"/>
        </a:p>
      </dgm:t>
    </dgm:pt>
    <dgm:pt modelId="{BD6A828C-F825-49B8-9A2C-D051051DD8EE}" type="parTrans" cxnId="{38E07BD4-EC9A-46EE-AB25-739F1FBB15FA}">
      <dgm:prSet/>
      <dgm:spPr/>
      <dgm:t>
        <a:bodyPr/>
        <a:lstStyle/>
        <a:p>
          <a:endParaRPr lang="es-GT"/>
        </a:p>
      </dgm:t>
    </dgm:pt>
    <dgm:pt modelId="{C4E060EF-4817-45E0-8739-5C0811AE1A96}" type="sibTrans" cxnId="{38E07BD4-EC9A-46EE-AB25-739F1FBB15FA}">
      <dgm:prSet/>
      <dgm:spPr/>
      <dgm:t>
        <a:bodyPr/>
        <a:lstStyle/>
        <a:p>
          <a:endParaRPr lang="es-GT"/>
        </a:p>
      </dgm:t>
    </dgm:pt>
    <dgm:pt modelId="{6F8EA3B5-EA99-4B9F-99B7-98E4364AF45C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es-MX" sz="1400" dirty="0">
              <a:latin typeface="Segoe UI" panose="020B0502040204020203" pitchFamily="34" charset="0"/>
              <a:cs typeface="Segoe UI" panose="020B0502040204020203" pitchFamily="34" charset="0"/>
            </a:rPr>
            <a:t>Reducir la cantidad de líneas estratégicas permite un enfoque más claro y conciso, facilitando la identificación de avances y logros específicos.</a:t>
          </a:r>
          <a:endParaRPr lang="es-GT" sz="1400" dirty="0"/>
        </a:p>
      </dgm:t>
    </dgm:pt>
    <dgm:pt modelId="{C2F90DB4-4674-4EA2-9A1D-0FA8254EB0F6}" type="parTrans" cxnId="{72810F22-437A-48E9-944E-0330FDDED641}">
      <dgm:prSet/>
      <dgm:spPr/>
      <dgm:t>
        <a:bodyPr/>
        <a:lstStyle/>
        <a:p>
          <a:endParaRPr lang="es-GT"/>
        </a:p>
      </dgm:t>
    </dgm:pt>
    <dgm:pt modelId="{728B7A55-46C1-4850-A531-7AE68BD6CA11}" type="sibTrans" cxnId="{72810F22-437A-48E9-944E-0330FDDED641}">
      <dgm:prSet/>
      <dgm:spPr/>
      <dgm:t>
        <a:bodyPr/>
        <a:lstStyle/>
        <a:p>
          <a:endParaRPr lang="es-GT"/>
        </a:p>
      </dgm:t>
    </dgm:pt>
    <dgm:pt modelId="{241F1CD5-00C8-4316-A53E-76B47B460D6F}">
      <dgm:prSet phldrT="[Texto]" custT="1"/>
      <dgm:spPr/>
      <dgm:t>
        <a:bodyPr/>
        <a:lstStyle/>
        <a:p>
          <a:endParaRPr lang="es-MX" sz="600" b="1"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s-MX" sz="1050" b="1">
              <a:latin typeface="Segoe UI" panose="020B0502040204020203" pitchFamily="34" charset="0"/>
              <a:cs typeface="Segoe UI" panose="020B0502040204020203" pitchFamily="34" charset="0"/>
            </a:rPr>
            <a:t>Agrupar elementos comunes</a:t>
          </a:r>
          <a:endParaRPr lang="es-GT" sz="1050"/>
        </a:p>
      </dgm:t>
    </dgm:pt>
    <dgm:pt modelId="{F10199F7-433B-4B0F-ABC2-877326ECE865}" type="parTrans" cxnId="{F666F0C7-DB26-4019-AB43-73346D9E3F64}">
      <dgm:prSet/>
      <dgm:spPr/>
      <dgm:t>
        <a:bodyPr/>
        <a:lstStyle/>
        <a:p>
          <a:endParaRPr lang="es-GT"/>
        </a:p>
      </dgm:t>
    </dgm:pt>
    <dgm:pt modelId="{DE61EAB6-1722-4B6C-BCDB-C24E3AE124E4}" type="sibTrans" cxnId="{F666F0C7-DB26-4019-AB43-73346D9E3F64}">
      <dgm:prSet/>
      <dgm:spPr/>
      <dgm:t>
        <a:bodyPr/>
        <a:lstStyle/>
        <a:p>
          <a:endParaRPr lang="es-GT"/>
        </a:p>
      </dgm:t>
    </dgm:pt>
    <dgm:pt modelId="{557F2A94-A567-438E-9CF1-991E346B23DD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es-MX" sz="1400">
              <a:latin typeface="Segoe UI" panose="020B0502040204020203" pitchFamily="34" charset="0"/>
              <a:cs typeface="Segoe UI" panose="020B0502040204020203" pitchFamily="34" charset="0"/>
            </a:rPr>
            <a:t>Las líneas estratégicas que compartían objetivos, acciones o resultados similares fueron integradas para evitar redundancias y mejorar la coherencia del informe</a:t>
          </a:r>
          <a:r>
            <a:rPr lang="es-MX" sz="150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s-GT" sz="1500"/>
        </a:p>
      </dgm:t>
    </dgm:pt>
    <dgm:pt modelId="{744E2948-CA59-4542-AD10-A3F2488ADDCD}" type="parTrans" cxnId="{764370E0-599F-4A13-9319-639B15E0156C}">
      <dgm:prSet/>
      <dgm:spPr/>
      <dgm:t>
        <a:bodyPr/>
        <a:lstStyle/>
        <a:p>
          <a:endParaRPr lang="es-GT"/>
        </a:p>
      </dgm:t>
    </dgm:pt>
    <dgm:pt modelId="{86BF1E85-2080-4BD8-B7E4-E5AA2A671C72}" type="sibTrans" cxnId="{764370E0-599F-4A13-9319-639B15E0156C}">
      <dgm:prSet/>
      <dgm:spPr/>
      <dgm:t>
        <a:bodyPr/>
        <a:lstStyle/>
        <a:p>
          <a:endParaRPr lang="es-GT"/>
        </a:p>
      </dgm:t>
    </dgm:pt>
    <dgm:pt modelId="{DB8D743E-D43C-4C55-9FAC-24832EB76313}">
      <dgm:prSet phldrT="[Texto]" custT="1"/>
      <dgm:spPr/>
      <dgm:t>
        <a:bodyPr/>
        <a:lstStyle/>
        <a:p>
          <a:endParaRPr lang="es-MX" sz="600" b="1"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s-MX" sz="1050" b="1">
              <a:latin typeface="Segoe UI" panose="020B0502040204020203" pitchFamily="34" charset="0"/>
              <a:cs typeface="Segoe UI" panose="020B0502040204020203" pitchFamily="34" charset="0"/>
            </a:rPr>
            <a:t>Mejorar la eficiencia</a:t>
          </a:r>
          <a:endParaRPr lang="es-GT" sz="1050"/>
        </a:p>
      </dgm:t>
    </dgm:pt>
    <dgm:pt modelId="{D134E9B8-364D-4817-B908-A1BB926EEE1E}" type="parTrans" cxnId="{E1280E29-B15D-46D4-817A-5643F55AF39F}">
      <dgm:prSet/>
      <dgm:spPr/>
      <dgm:t>
        <a:bodyPr/>
        <a:lstStyle/>
        <a:p>
          <a:endParaRPr lang="es-GT"/>
        </a:p>
      </dgm:t>
    </dgm:pt>
    <dgm:pt modelId="{77D1CCCC-7CD7-4953-AA33-88EAB3EB0988}" type="sibTrans" cxnId="{E1280E29-B15D-46D4-817A-5643F55AF39F}">
      <dgm:prSet/>
      <dgm:spPr/>
      <dgm:t>
        <a:bodyPr/>
        <a:lstStyle/>
        <a:p>
          <a:endParaRPr lang="es-GT"/>
        </a:p>
      </dgm:t>
    </dgm:pt>
    <dgm:pt modelId="{8ED8375B-15DE-492B-86CB-2788B475183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es-MX" sz="1400">
              <a:latin typeface="Segoe UI" panose="020B0502040204020203" pitchFamily="34" charset="0"/>
              <a:cs typeface="Segoe UI" panose="020B0502040204020203" pitchFamily="34" charset="0"/>
            </a:rPr>
            <a:t>Al reducir el número de líneas estratégicas, se optimiza el uso de recursos y tiempo, permitiendo una evaluación más ágil y efectiva</a:t>
          </a:r>
          <a:endParaRPr lang="es-GT" sz="1400"/>
        </a:p>
      </dgm:t>
    </dgm:pt>
    <dgm:pt modelId="{F98D3DA6-3F1B-4BBF-B5FA-C9BBA2BA76FA}" type="parTrans" cxnId="{BAEC5B1B-CF96-46FE-B632-3D307783643F}">
      <dgm:prSet/>
      <dgm:spPr/>
      <dgm:t>
        <a:bodyPr/>
        <a:lstStyle/>
        <a:p>
          <a:endParaRPr lang="es-GT"/>
        </a:p>
      </dgm:t>
    </dgm:pt>
    <dgm:pt modelId="{C8510F0F-9638-43B3-AE6C-816C4A7CA934}" type="sibTrans" cxnId="{BAEC5B1B-CF96-46FE-B632-3D307783643F}">
      <dgm:prSet/>
      <dgm:spPr/>
      <dgm:t>
        <a:bodyPr/>
        <a:lstStyle/>
        <a:p>
          <a:endParaRPr lang="es-GT"/>
        </a:p>
      </dgm:t>
    </dgm:pt>
    <dgm:pt modelId="{1C252F70-082D-4DCE-A093-626F11512B6B}" type="pres">
      <dgm:prSet presAssocID="{CDE20C20-52DB-4370-A0E6-66FAAB4C7761}" presName="linearFlow" presStyleCnt="0">
        <dgm:presLayoutVars>
          <dgm:dir/>
          <dgm:animLvl val="lvl"/>
          <dgm:resizeHandles val="exact"/>
        </dgm:presLayoutVars>
      </dgm:prSet>
      <dgm:spPr/>
    </dgm:pt>
    <dgm:pt modelId="{ADB0E149-6933-4939-8A5F-7D844BD19319}" type="pres">
      <dgm:prSet presAssocID="{984B6931-EB6C-4709-8996-D216E05438EC}" presName="composite" presStyleCnt="0"/>
      <dgm:spPr/>
    </dgm:pt>
    <dgm:pt modelId="{CCD5D5AF-C8BA-4263-9F59-9F5E6BF60A77}" type="pres">
      <dgm:prSet presAssocID="{984B6931-EB6C-4709-8996-D216E05438EC}" presName="parentText" presStyleLbl="alignNode1" presStyleIdx="0" presStyleCnt="3" custScaleX="111115" custScaleY="121333">
        <dgm:presLayoutVars>
          <dgm:chMax val="1"/>
          <dgm:bulletEnabled val="1"/>
        </dgm:presLayoutVars>
      </dgm:prSet>
      <dgm:spPr/>
    </dgm:pt>
    <dgm:pt modelId="{74B0CA46-0030-4FBA-8E62-591E8FED4414}" type="pres">
      <dgm:prSet presAssocID="{984B6931-EB6C-4709-8996-D216E05438EC}" presName="descendantText" presStyleLbl="alignAcc1" presStyleIdx="0" presStyleCnt="3" custLinFactNeighborX="2786" custLinFactNeighborY="7037">
        <dgm:presLayoutVars>
          <dgm:bulletEnabled val="1"/>
        </dgm:presLayoutVars>
      </dgm:prSet>
      <dgm:spPr/>
    </dgm:pt>
    <dgm:pt modelId="{13D2716B-5BC9-4A3D-ADF4-D40BAB6F74A6}" type="pres">
      <dgm:prSet presAssocID="{C4E060EF-4817-45E0-8739-5C0811AE1A96}" presName="sp" presStyleCnt="0"/>
      <dgm:spPr/>
    </dgm:pt>
    <dgm:pt modelId="{804F3666-9BBD-41FB-BC2C-D936CCB30CA4}" type="pres">
      <dgm:prSet presAssocID="{241F1CD5-00C8-4316-A53E-76B47B460D6F}" presName="composite" presStyleCnt="0"/>
      <dgm:spPr/>
    </dgm:pt>
    <dgm:pt modelId="{5081C60B-886B-4DF9-9DF3-4FF6B0468E5A}" type="pres">
      <dgm:prSet presAssocID="{241F1CD5-00C8-4316-A53E-76B47B460D6F}" presName="parentText" presStyleLbl="alignNode1" presStyleIdx="1" presStyleCnt="3" custScaleX="109941" custScaleY="109085" custLinFactNeighborX="0" custLinFactNeighborY="-1990">
        <dgm:presLayoutVars>
          <dgm:chMax val="1"/>
          <dgm:bulletEnabled val="1"/>
        </dgm:presLayoutVars>
      </dgm:prSet>
      <dgm:spPr/>
    </dgm:pt>
    <dgm:pt modelId="{F074ABEA-0DC3-4B91-8391-387DAFC9C63A}" type="pres">
      <dgm:prSet presAssocID="{241F1CD5-00C8-4316-A53E-76B47B460D6F}" presName="descendantText" presStyleLbl="alignAcc1" presStyleIdx="1" presStyleCnt="3" custScaleY="121958" custLinFactNeighborX="3099" custLinFactNeighborY="-3901">
        <dgm:presLayoutVars>
          <dgm:bulletEnabled val="1"/>
        </dgm:presLayoutVars>
      </dgm:prSet>
      <dgm:spPr/>
    </dgm:pt>
    <dgm:pt modelId="{3B6C78CB-22B2-4BDF-9D85-93FD25AAF31D}" type="pres">
      <dgm:prSet presAssocID="{DE61EAB6-1722-4B6C-BCDB-C24E3AE124E4}" presName="sp" presStyleCnt="0"/>
      <dgm:spPr/>
    </dgm:pt>
    <dgm:pt modelId="{68A4865E-5E17-4706-8810-E77D348DE685}" type="pres">
      <dgm:prSet presAssocID="{DB8D743E-D43C-4C55-9FAC-24832EB76313}" presName="composite" presStyleCnt="0"/>
      <dgm:spPr/>
    </dgm:pt>
    <dgm:pt modelId="{CA9E53BD-FD18-4148-93DC-F3E60B998699}" type="pres">
      <dgm:prSet presAssocID="{DB8D743E-D43C-4C55-9FAC-24832EB76313}" presName="parentText" presStyleLbl="alignNode1" presStyleIdx="2" presStyleCnt="3" custScaleX="111184">
        <dgm:presLayoutVars>
          <dgm:chMax val="1"/>
          <dgm:bulletEnabled val="1"/>
        </dgm:presLayoutVars>
      </dgm:prSet>
      <dgm:spPr/>
    </dgm:pt>
    <dgm:pt modelId="{2E7252F5-5405-4073-9356-BFA4FF8AB4D1}" type="pres">
      <dgm:prSet presAssocID="{DB8D743E-D43C-4C55-9FAC-24832EB76313}" presName="descendantText" presStyleLbl="alignAcc1" presStyleIdx="2" presStyleCnt="3" custLinFactNeighborX="3018" custLinFactNeighborY="-1311">
        <dgm:presLayoutVars>
          <dgm:bulletEnabled val="1"/>
        </dgm:presLayoutVars>
      </dgm:prSet>
      <dgm:spPr/>
    </dgm:pt>
  </dgm:ptLst>
  <dgm:cxnLst>
    <dgm:cxn modelId="{86EBEC0E-8221-487A-8078-667D430A9CBA}" type="presOf" srcId="{6F8EA3B5-EA99-4B9F-99B7-98E4364AF45C}" destId="{74B0CA46-0030-4FBA-8E62-591E8FED4414}" srcOrd="0" destOrd="0" presId="urn:microsoft.com/office/officeart/2005/8/layout/chevron2"/>
    <dgm:cxn modelId="{BAEC5B1B-CF96-46FE-B632-3D307783643F}" srcId="{DB8D743E-D43C-4C55-9FAC-24832EB76313}" destId="{8ED8375B-15DE-492B-86CB-2788B4751832}" srcOrd="0" destOrd="0" parTransId="{F98D3DA6-3F1B-4BBF-B5FA-C9BBA2BA76FA}" sibTransId="{C8510F0F-9638-43B3-AE6C-816C4A7CA934}"/>
    <dgm:cxn modelId="{E3762C1C-7CA9-4AD5-8B0C-EA82E3FD5C55}" type="presOf" srcId="{DB8D743E-D43C-4C55-9FAC-24832EB76313}" destId="{CA9E53BD-FD18-4148-93DC-F3E60B998699}" srcOrd="0" destOrd="0" presId="urn:microsoft.com/office/officeart/2005/8/layout/chevron2"/>
    <dgm:cxn modelId="{72810F22-437A-48E9-944E-0330FDDED641}" srcId="{984B6931-EB6C-4709-8996-D216E05438EC}" destId="{6F8EA3B5-EA99-4B9F-99B7-98E4364AF45C}" srcOrd="0" destOrd="0" parTransId="{C2F90DB4-4674-4EA2-9A1D-0FA8254EB0F6}" sibTransId="{728B7A55-46C1-4850-A531-7AE68BD6CA11}"/>
    <dgm:cxn modelId="{DFCFA022-95FE-43D2-B80B-1E55C385292F}" type="presOf" srcId="{241F1CD5-00C8-4316-A53E-76B47B460D6F}" destId="{5081C60B-886B-4DF9-9DF3-4FF6B0468E5A}" srcOrd="0" destOrd="0" presId="urn:microsoft.com/office/officeart/2005/8/layout/chevron2"/>
    <dgm:cxn modelId="{E1280E29-B15D-46D4-817A-5643F55AF39F}" srcId="{CDE20C20-52DB-4370-A0E6-66FAAB4C7761}" destId="{DB8D743E-D43C-4C55-9FAC-24832EB76313}" srcOrd="2" destOrd="0" parTransId="{D134E9B8-364D-4817-B908-A1BB926EEE1E}" sibTransId="{77D1CCCC-7CD7-4953-AA33-88EAB3EB0988}"/>
    <dgm:cxn modelId="{E6150B42-E5C2-47AB-AC14-9EAA17DE967A}" type="presOf" srcId="{984B6931-EB6C-4709-8996-D216E05438EC}" destId="{CCD5D5AF-C8BA-4263-9F59-9F5E6BF60A77}" srcOrd="0" destOrd="0" presId="urn:microsoft.com/office/officeart/2005/8/layout/chevron2"/>
    <dgm:cxn modelId="{099CA862-A0FE-4D55-BD77-5CD7F6E3FEC0}" type="presOf" srcId="{CDE20C20-52DB-4370-A0E6-66FAAB4C7761}" destId="{1C252F70-082D-4DCE-A093-626F11512B6B}" srcOrd="0" destOrd="0" presId="urn:microsoft.com/office/officeart/2005/8/layout/chevron2"/>
    <dgm:cxn modelId="{7859688D-1DEC-4924-841D-CFE59DC97ED7}" type="presOf" srcId="{557F2A94-A567-438E-9CF1-991E346B23DD}" destId="{F074ABEA-0DC3-4B91-8391-387DAFC9C63A}" srcOrd="0" destOrd="0" presId="urn:microsoft.com/office/officeart/2005/8/layout/chevron2"/>
    <dgm:cxn modelId="{CF92F6BA-D0D2-4A3B-B77F-EF496692B079}" type="presOf" srcId="{8ED8375B-15DE-492B-86CB-2788B4751832}" destId="{2E7252F5-5405-4073-9356-BFA4FF8AB4D1}" srcOrd="0" destOrd="0" presId="urn:microsoft.com/office/officeart/2005/8/layout/chevron2"/>
    <dgm:cxn modelId="{F666F0C7-DB26-4019-AB43-73346D9E3F64}" srcId="{CDE20C20-52DB-4370-A0E6-66FAAB4C7761}" destId="{241F1CD5-00C8-4316-A53E-76B47B460D6F}" srcOrd="1" destOrd="0" parTransId="{F10199F7-433B-4B0F-ABC2-877326ECE865}" sibTransId="{DE61EAB6-1722-4B6C-BCDB-C24E3AE124E4}"/>
    <dgm:cxn modelId="{38E07BD4-EC9A-46EE-AB25-739F1FBB15FA}" srcId="{CDE20C20-52DB-4370-A0E6-66FAAB4C7761}" destId="{984B6931-EB6C-4709-8996-D216E05438EC}" srcOrd="0" destOrd="0" parTransId="{BD6A828C-F825-49B8-9A2C-D051051DD8EE}" sibTransId="{C4E060EF-4817-45E0-8739-5C0811AE1A96}"/>
    <dgm:cxn modelId="{764370E0-599F-4A13-9319-639B15E0156C}" srcId="{241F1CD5-00C8-4316-A53E-76B47B460D6F}" destId="{557F2A94-A567-438E-9CF1-991E346B23DD}" srcOrd="0" destOrd="0" parTransId="{744E2948-CA59-4542-AD10-A3F2488ADDCD}" sibTransId="{86BF1E85-2080-4BD8-B7E4-E5AA2A671C72}"/>
    <dgm:cxn modelId="{8C8B917B-2270-4931-9842-D7DE24F8916F}" type="presParOf" srcId="{1C252F70-082D-4DCE-A093-626F11512B6B}" destId="{ADB0E149-6933-4939-8A5F-7D844BD19319}" srcOrd="0" destOrd="0" presId="urn:microsoft.com/office/officeart/2005/8/layout/chevron2"/>
    <dgm:cxn modelId="{2E679CE9-E13A-41C0-AA48-6B5285843917}" type="presParOf" srcId="{ADB0E149-6933-4939-8A5F-7D844BD19319}" destId="{CCD5D5AF-C8BA-4263-9F59-9F5E6BF60A77}" srcOrd="0" destOrd="0" presId="urn:microsoft.com/office/officeart/2005/8/layout/chevron2"/>
    <dgm:cxn modelId="{284DF52F-A041-4F48-B8CF-6DC2722F231E}" type="presParOf" srcId="{ADB0E149-6933-4939-8A5F-7D844BD19319}" destId="{74B0CA46-0030-4FBA-8E62-591E8FED4414}" srcOrd="1" destOrd="0" presId="urn:microsoft.com/office/officeart/2005/8/layout/chevron2"/>
    <dgm:cxn modelId="{E6ACDC28-1BF8-4D66-A130-89BB53032241}" type="presParOf" srcId="{1C252F70-082D-4DCE-A093-626F11512B6B}" destId="{13D2716B-5BC9-4A3D-ADF4-D40BAB6F74A6}" srcOrd="1" destOrd="0" presId="urn:microsoft.com/office/officeart/2005/8/layout/chevron2"/>
    <dgm:cxn modelId="{CA21A391-A5FE-4479-9E14-EEFE8DB17C66}" type="presParOf" srcId="{1C252F70-082D-4DCE-A093-626F11512B6B}" destId="{804F3666-9BBD-41FB-BC2C-D936CCB30CA4}" srcOrd="2" destOrd="0" presId="urn:microsoft.com/office/officeart/2005/8/layout/chevron2"/>
    <dgm:cxn modelId="{FED31DE9-0476-45A9-BA9C-C69B31752971}" type="presParOf" srcId="{804F3666-9BBD-41FB-BC2C-D936CCB30CA4}" destId="{5081C60B-886B-4DF9-9DF3-4FF6B0468E5A}" srcOrd="0" destOrd="0" presId="urn:microsoft.com/office/officeart/2005/8/layout/chevron2"/>
    <dgm:cxn modelId="{C3701007-E1DF-418E-B85E-8810A898658E}" type="presParOf" srcId="{804F3666-9BBD-41FB-BC2C-D936CCB30CA4}" destId="{F074ABEA-0DC3-4B91-8391-387DAFC9C63A}" srcOrd="1" destOrd="0" presId="urn:microsoft.com/office/officeart/2005/8/layout/chevron2"/>
    <dgm:cxn modelId="{999CD07C-3467-4970-91F6-F61DA151FD09}" type="presParOf" srcId="{1C252F70-082D-4DCE-A093-626F11512B6B}" destId="{3B6C78CB-22B2-4BDF-9D85-93FD25AAF31D}" srcOrd="3" destOrd="0" presId="urn:microsoft.com/office/officeart/2005/8/layout/chevron2"/>
    <dgm:cxn modelId="{8E13E939-4F13-4443-86E9-F0229754115D}" type="presParOf" srcId="{1C252F70-082D-4DCE-A093-626F11512B6B}" destId="{68A4865E-5E17-4706-8810-E77D348DE685}" srcOrd="4" destOrd="0" presId="urn:microsoft.com/office/officeart/2005/8/layout/chevron2"/>
    <dgm:cxn modelId="{EACE725B-5A00-4E99-81C5-F833FC250478}" type="presParOf" srcId="{68A4865E-5E17-4706-8810-E77D348DE685}" destId="{CA9E53BD-FD18-4148-93DC-F3E60B998699}" srcOrd="0" destOrd="0" presId="urn:microsoft.com/office/officeart/2005/8/layout/chevron2"/>
    <dgm:cxn modelId="{2355B55F-C871-4BFA-BC64-87C6A4DF1B3D}" type="presParOf" srcId="{68A4865E-5E17-4706-8810-E77D348DE685}" destId="{2E7252F5-5405-4073-9356-BFA4FF8AB4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D5AF-C8BA-4263-9F59-9F5E6BF60A77}">
      <dsp:nvSpPr>
        <dsp:cNvPr id="0" name=""/>
        <dsp:cNvSpPr/>
      </dsp:nvSpPr>
      <dsp:spPr>
        <a:xfrm rot="5400000">
          <a:off x="118975" y="232846"/>
          <a:ext cx="1281284" cy="82136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>
              <a:latin typeface="Segoe UI" panose="020B0502040204020203" pitchFamily="34" charset="0"/>
              <a:cs typeface="Segoe UI" panose="020B0502040204020203" pitchFamily="34" charset="0"/>
            </a:rPr>
            <a:t>Simplificar el análisis</a:t>
          </a:r>
          <a:r>
            <a:rPr lang="es-MX" sz="1100" kern="120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s-GT" sz="1100" kern="1200"/>
        </a:p>
      </dsp:txBody>
      <dsp:txXfrm rot="-5400000">
        <a:off x="348934" y="413572"/>
        <a:ext cx="821367" cy="459917"/>
      </dsp:txXfrm>
    </dsp:sp>
    <dsp:sp modelId="{74B0CA46-0030-4FBA-8E62-591E8FED4414}">
      <dsp:nvSpPr>
        <dsp:cNvPr id="0" name=""/>
        <dsp:cNvSpPr/>
      </dsp:nvSpPr>
      <dsp:spPr>
        <a:xfrm rot="5400000">
          <a:off x="3884497" y="-2427912"/>
          <a:ext cx="686404" cy="586988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Segoe UI" panose="020B0502040204020203" pitchFamily="34" charset="0"/>
              <a:cs typeface="Segoe UI" panose="020B0502040204020203" pitchFamily="34" charset="0"/>
            </a:rPr>
            <a:t>Reducir la cantidad de líneas estratégicas permite un enfoque más claro y conciso, facilitando la identificación de avances y logros específicos.</a:t>
          </a:r>
          <a:endParaRPr lang="es-GT" sz="1400" kern="1200" dirty="0"/>
        </a:p>
      </dsp:txBody>
      <dsp:txXfrm rot="-5400000">
        <a:off x="1292756" y="197336"/>
        <a:ext cx="5836381" cy="619390"/>
      </dsp:txXfrm>
    </dsp:sp>
    <dsp:sp modelId="{5081C60B-886B-4DF9-9DF3-4FF6B0468E5A}">
      <dsp:nvSpPr>
        <dsp:cNvPr id="0" name=""/>
        <dsp:cNvSpPr/>
      </dsp:nvSpPr>
      <dsp:spPr>
        <a:xfrm rot="5400000">
          <a:off x="179306" y="1281443"/>
          <a:ext cx="1151945" cy="81268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b="1" kern="120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>
              <a:latin typeface="Segoe UI" panose="020B0502040204020203" pitchFamily="34" charset="0"/>
              <a:cs typeface="Segoe UI" panose="020B0502040204020203" pitchFamily="34" charset="0"/>
            </a:rPr>
            <a:t>Agrupar elementos comunes</a:t>
          </a:r>
          <a:endParaRPr lang="es-GT" sz="1050" kern="1200"/>
        </a:p>
      </dsp:txBody>
      <dsp:txXfrm rot="-5400000">
        <a:off x="348935" y="1518160"/>
        <a:ext cx="812689" cy="339256"/>
      </dsp:txXfrm>
    </dsp:sp>
    <dsp:sp modelId="{F074ABEA-0DC3-4B91-8391-387DAFC9C63A}">
      <dsp:nvSpPr>
        <dsp:cNvPr id="0" name=""/>
        <dsp:cNvSpPr/>
      </dsp:nvSpPr>
      <dsp:spPr>
        <a:xfrm rot="5400000">
          <a:off x="3823170" y="-1437719"/>
          <a:ext cx="837125" cy="586988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Segoe UI" panose="020B0502040204020203" pitchFamily="34" charset="0"/>
              <a:cs typeface="Segoe UI" panose="020B0502040204020203" pitchFamily="34" charset="0"/>
            </a:rPr>
            <a:t>Las líneas estratégicas que compartían objetivos, acciones o resultados similares fueron integradas para evitar redundancias y mejorar la coherencia del informe</a:t>
          </a:r>
          <a:r>
            <a:rPr lang="es-MX" sz="1500" kern="120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s-GT" sz="1500" kern="1200"/>
        </a:p>
      </dsp:txBody>
      <dsp:txXfrm rot="-5400000">
        <a:off x="1306789" y="1119527"/>
        <a:ext cx="5829023" cy="755395"/>
      </dsp:txXfrm>
    </dsp:sp>
    <dsp:sp modelId="{CA9E53BD-FD18-4148-93DC-F3E60B998699}">
      <dsp:nvSpPr>
        <dsp:cNvPr id="0" name=""/>
        <dsp:cNvSpPr/>
      </dsp:nvSpPr>
      <dsp:spPr>
        <a:xfrm rot="5400000">
          <a:off x="231869" y="2223105"/>
          <a:ext cx="1056006" cy="8218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b="1" kern="120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>
              <a:latin typeface="Segoe UI" panose="020B0502040204020203" pitchFamily="34" charset="0"/>
              <a:cs typeface="Segoe UI" panose="020B0502040204020203" pitchFamily="34" charset="0"/>
            </a:rPr>
            <a:t>Mejorar la eficiencia</a:t>
          </a:r>
          <a:endParaRPr lang="es-GT" sz="1050" kern="1200"/>
        </a:p>
      </dsp:txBody>
      <dsp:txXfrm rot="-5400000">
        <a:off x="348934" y="2516980"/>
        <a:ext cx="821877" cy="234129"/>
      </dsp:txXfrm>
    </dsp:sp>
    <dsp:sp modelId="{2E7252F5-5405-4073-9356-BFA4FF8AB4D1}">
      <dsp:nvSpPr>
        <dsp:cNvPr id="0" name=""/>
        <dsp:cNvSpPr/>
      </dsp:nvSpPr>
      <dsp:spPr>
        <a:xfrm rot="5400000">
          <a:off x="3898370" y="-494699"/>
          <a:ext cx="686404" cy="586988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Segoe UI" panose="020B0502040204020203" pitchFamily="34" charset="0"/>
              <a:cs typeface="Segoe UI" panose="020B0502040204020203" pitchFamily="34" charset="0"/>
            </a:rPr>
            <a:t>Al reducir el número de líneas estratégicas, se optimiza el uso de recursos y tiempo, permitiendo una evaluación más ágil y efectiva</a:t>
          </a:r>
          <a:endParaRPr lang="es-GT" sz="1400" kern="1200"/>
        </a:p>
      </dsp:txBody>
      <dsp:txXfrm rot="-5400000">
        <a:off x="1306629" y="2130549"/>
        <a:ext cx="5836381" cy="619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G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s-G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59141" y="5102690"/>
            <a:ext cx="5273124" cy="417492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1325563"/>
            <a:ext cx="6359525" cy="3578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25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299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11889104-AA25-4820-05C2-E0BB4F5D0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B80583A-638A-97AC-7157-54773D4C6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477C36D-84A0-2280-2603-1991BE90FD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490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07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20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1BB062EE-8E09-D725-ACAF-805B867B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FEAC91E1-7FA3-CB7C-03B1-4460685F66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B7695464-F778-B166-5323-354660204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72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00F4ED4-8591-4604-ED0A-7C3FCB360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89F488E-8503-8EBE-20EF-6EEBE925A8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862E0CBC-209D-A0D8-99FA-6043C364FE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399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9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24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12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BAD4B7E2-3C7F-DE83-111D-241459D3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0A44B058-E19A-6EEC-CFB3-3EBBA9161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B331846A-6854-7DCC-46FB-7A63A4EAC8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15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59141" y="5102690"/>
            <a:ext cx="5273124" cy="417492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1325563"/>
            <a:ext cx="6359525" cy="3578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41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BAD4B7E2-3C7F-DE83-111D-241459D3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0A44B058-E19A-6EEC-CFB3-3EBBA9161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B331846A-6854-7DCC-46FB-7A63A4EAC8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079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2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86" name="Google Shape;686;p26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GT"/>
              <a:pPr algn="r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23D8FD84-B037-ECC2-0CC3-0E3B1ABA1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0F7C1B0-5BF6-E4DC-1CC0-DF96F70E6F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7915" y="5149197"/>
            <a:ext cx="5343318" cy="4212979"/>
          </a:xfrm>
          <a:prstGeom prst="rect">
            <a:avLst/>
          </a:prstGeom>
        </p:spPr>
        <p:txBody>
          <a:bodyPr spcFirstLastPara="1" wrap="square" lIns="94168" tIns="47071" rIns="94168" bIns="4707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DDAEE7EA-8D79-841D-9447-1E2FD3C816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338263"/>
            <a:ext cx="6418263" cy="3609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42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6507D967-DCA4-1F84-2200-9A0F0D21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E96C14C-F92B-93FB-31A2-692BCDD55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9141" y="5102690"/>
            <a:ext cx="5273124" cy="417492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19B8B94-C963-2693-4DDD-791878D77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1325563"/>
            <a:ext cx="6359525" cy="3578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7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6507D967-DCA4-1F84-2200-9A0F0D21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E96C14C-F92B-93FB-31A2-692BCDD55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9141" y="5102690"/>
            <a:ext cx="5273124" cy="417492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19B8B94-C963-2693-4DDD-791878D77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1325563"/>
            <a:ext cx="6359525" cy="3578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7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77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590A04AE-F403-10F3-1B0F-181DD79FC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F9D0305-EA98-AC1B-F955-304AD52FAF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3F26DEFC-5426-D191-5246-7B5A6FDDF4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25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6C7A1F-68E7-0AD5-57C3-8F8BAEBD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D8002E1-B769-E0D2-37EC-93903F17B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1C63CB7-271B-97FB-50AF-636F2E917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50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11889104-AA25-4820-05C2-E0BB4F5D0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B80583A-638A-97AC-7157-54773D4C6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477C36D-84A0-2280-2603-1991BE90FD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77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3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9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99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58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6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7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3642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.png"/><Relationship Id="rId5" Type="http://schemas.openxmlformats.org/officeDocument/2006/relationships/image" Target="../media/image37.png"/><Relationship Id="rId10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148281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E1CFD0E7-2373-4575-87F7-3C308A11FC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76" y="79085"/>
            <a:ext cx="26670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3D6959-10A2-4BEB-86E1-2CC896ED7C27}"/>
              </a:ext>
            </a:extLst>
          </p:cNvPr>
          <p:cNvSpPr txBox="1"/>
          <p:nvPr/>
        </p:nvSpPr>
        <p:spPr>
          <a:xfrm>
            <a:off x="-3" y="2139810"/>
            <a:ext cx="1230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Evaluación</a:t>
            </a:r>
            <a:r>
              <a:rPr lang="es-MX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s-G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964DB4-5EB7-4736-BE3B-440BE42EC5E5}"/>
              </a:ext>
            </a:extLst>
          </p:cNvPr>
          <p:cNvSpPr txBox="1"/>
          <p:nvPr/>
        </p:nvSpPr>
        <p:spPr>
          <a:xfrm>
            <a:off x="0" y="2776346"/>
            <a:ext cx="12307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General de Gobierno 2024-2028</a:t>
            </a:r>
            <a:endParaRPr lang="es-GT" sz="12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93EA31-EDD5-4626-80D5-AF0FEDD04C8C}"/>
              </a:ext>
            </a:extLst>
          </p:cNvPr>
          <p:cNvSpPr txBox="1"/>
          <p:nvPr/>
        </p:nvSpPr>
        <p:spPr>
          <a:xfrm>
            <a:off x="0" y="3453853"/>
            <a:ext cx="1230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Subsecretaría de Planificación y Programación para el Desarrollo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Dirección de Análisis y Seguimiento de Políticas Públicas y Planes   </a:t>
            </a:r>
            <a:r>
              <a:rPr lang="es-MX" sz="900" dirty="0">
                <a:solidFill>
                  <a:schemeClr val="bg1"/>
                </a:solidFill>
              </a:rPr>
              <a:t> </a:t>
            </a:r>
            <a:endParaRPr lang="es-GT" sz="9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60E174-FE84-4896-9D38-8D94D5C2D184}"/>
              </a:ext>
            </a:extLst>
          </p:cNvPr>
          <p:cNvSpPr txBox="1"/>
          <p:nvPr/>
        </p:nvSpPr>
        <p:spPr>
          <a:xfrm>
            <a:off x="-2" y="5148232"/>
            <a:ext cx="1230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Guatemala, febrero de 2025</a:t>
            </a:r>
            <a:endParaRPr lang="es-GT" sz="8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213036-9561-477E-9F56-4442CF8D0547}"/>
              </a:ext>
            </a:extLst>
          </p:cNvPr>
          <p:cNvSpPr txBox="1"/>
          <p:nvPr/>
        </p:nvSpPr>
        <p:spPr>
          <a:xfrm>
            <a:off x="183776" y="6180892"/>
            <a:ext cx="9524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Ley del Organismo Ejecutivo, Decreto Número 114-97. Artículos: 2 , 14 y 27 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Reglamento de la Ley Orgánica del Presupuesto, Acuerdo Gubernativo Número 540-2013. Artículo 23</a:t>
            </a:r>
          </a:p>
          <a:p>
            <a:pPr>
              <a:buClr>
                <a:schemeClr val="bg1"/>
              </a:buClr>
            </a:pPr>
            <a:endParaRPr lang="es-E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E3CB57-36BC-4AD6-8D90-F586DD954F13}"/>
              </a:ext>
            </a:extLst>
          </p:cNvPr>
          <p:cNvSpPr/>
          <p:nvPr/>
        </p:nvSpPr>
        <p:spPr>
          <a:xfrm>
            <a:off x="-1400" y="823610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GT">
              <a:solidFill>
                <a:srgbClr val="FF0000"/>
              </a:solidFill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161913-9178-DB66-B00D-A459B7A8C004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3794164" y="203989"/>
            <a:ext cx="4829550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ctr">
              <a:buClr>
                <a:schemeClr val="bg1"/>
              </a:buClr>
              <a:buFont typeface="+mj-lt"/>
              <a:buAutoNum type="arabicPeriod" startAt="2"/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Desarrollo social - Vivienda</a:t>
            </a:r>
          </a:p>
          <a:p>
            <a:pPr marL="457200" indent="-457200" algn="ctr">
              <a:buClr>
                <a:schemeClr val="bg1"/>
              </a:buClr>
              <a:buFont typeface="+mj-lt"/>
              <a:buAutoNum type="arabicPeriod" startAt="2"/>
            </a:pPr>
            <a:endParaRPr lang="es-GT" sz="22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5841423" y="6313492"/>
            <a:ext cx="5907157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b="1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MIDES, MEM, INDE, CIV</a:t>
            </a:r>
            <a:endParaRPr lang="es-GT" sz="11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F7E34C6B-0A83-8B7F-3BCD-801652072E62}"/>
              </a:ext>
            </a:extLst>
          </p:cNvPr>
          <p:cNvSpPr txBox="1"/>
          <p:nvPr/>
        </p:nvSpPr>
        <p:spPr>
          <a:xfrm>
            <a:off x="7543835" y="4253392"/>
            <a:ext cx="386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6213" indent="-176213" algn="just">
              <a:buFont typeface="Arial" panose="020B0604020202020204" pitchFamily="34" charset="0"/>
              <a:buChar char="•"/>
            </a:pPr>
            <a:endParaRPr lang="es-ES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es-ES"/>
              <a:t>​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0BD7B6-CC1B-BA2C-91B1-542B3847B3CF}"/>
              </a:ext>
            </a:extLst>
          </p:cNvPr>
          <p:cNvGrpSpPr/>
          <p:nvPr/>
        </p:nvGrpSpPr>
        <p:grpSpPr>
          <a:xfrm>
            <a:off x="7174564" y="4252452"/>
            <a:ext cx="270000" cy="270000"/>
            <a:chOff x="7832206" y="3080676"/>
            <a:chExt cx="549482" cy="68440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768A60F-9890-CCA4-7BC7-EB1679B2495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97387F3-1A17-0EB1-E2DE-6DD70D31FF6C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6548E93-3BD3-017B-C11F-EFEE9749B69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>
            <a:off x="6862853" y="3800547"/>
            <a:ext cx="0" cy="2725493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4F93A4-C8DC-532E-CA5A-7BA3A8099E90}"/>
              </a:ext>
            </a:extLst>
          </p:cNvPr>
          <p:cNvSpPr txBox="1"/>
          <p:nvPr/>
        </p:nvSpPr>
        <p:spPr>
          <a:xfrm>
            <a:off x="1177004" y="1971332"/>
            <a:ext cx="28329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Mejorar la eficiencia en la entrega de subsidios para la construcción de viviendas, optimizando el proceso de selección y entrega.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6959923" y="3800547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5333B3F-6C22-5A49-3738-FF8A0FB2162A}"/>
              </a:ext>
            </a:extLst>
          </p:cNvPr>
          <p:cNvSpPr/>
          <p:nvPr/>
        </p:nvSpPr>
        <p:spPr>
          <a:xfrm>
            <a:off x="410715" y="931456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C7774-6227-BEDD-3668-870DB78FAACF}"/>
              </a:ext>
            </a:extLst>
          </p:cNvPr>
          <p:cNvSpPr txBox="1"/>
          <p:nvPr/>
        </p:nvSpPr>
        <p:spPr>
          <a:xfrm>
            <a:off x="4628372" y="1944130"/>
            <a:ext cx="2806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Ampliar la cobertura y mejorar el acceso a servicios básicos como agua potable, saneamiento y alcantarillado.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322C44-75BD-558F-8C6E-FF465EBAB57F}"/>
              </a:ext>
            </a:extLst>
          </p:cNvPr>
          <p:cNvSpPr/>
          <p:nvPr/>
        </p:nvSpPr>
        <p:spPr>
          <a:xfrm>
            <a:off x="570431" y="4261354"/>
            <a:ext cx="6120000" cy="3474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Familias beneficiadas con subsidio para la construcción de vivienda. (3,095).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3544DB7-D27C-A2EF-5C39-375AA71CD6C2}"/>
              </a:ext>
            </a:extLst>
          </p:cNvPr>
          <p:cNvSpPr/>
          <p:nvPr/>
        </p:nvSpPr>
        <p:spPr>
          <a:xfrm>
            <a:off x="577219" y="4611759"/>
            <a:ext cx="6120000" cy="53557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Familias, beneficiadas con el cambio de piso de tierra por concreto en 3 municipios de Huehuetenango.​ (597).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AC1E9E6-9C25-F89F-6DCF-48486F2502B7}"/>
              </a:ext>
            </a:extLst>
          </p:cNvPr>
          <p:cNvSpPr/>
          <p:nvPr/>
        </p:nvSpPr>
        <p:spPr>
          <a:xfrm>
            <a:off x="570431" y="5743812"/>
            <a:ext cx="6120000" cy="89216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Cinco sistemas de drenaje en construcción, cuatro con plantas de tratamiento; en la aldea Zaculeu, Huehuetenango; en el caserío Vista Hermosa, San Antonio Sacatepéquez, San Marcos; en el barrio El Paraíso, San Francisco, Petén; en </a:t>
            </a:r>
            <a:r>
              <a:rPr lang="es-GT" sz="1200" dirty="0" err="1">
                <a:solidFill>
                  <a:schemeClr val="tx1"/>
                </a:solidFill>
                <a:latin typeface="Segoe UI"/>
                <a:cs typeface="Segoe UI"/>
              </a:rPr>
              <a:t>Tzanjuyú</a:t>
            </a:r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, Panajachel, Sololá y en San Pedro </a:t>
            </a:r>
            <a:r>
              <a:rPr lang="es-GT" sz="1200" dirty="0" err="1">
                <a:solidFill>
                  <a:schemeClr val="tx1"/>
                </a:solidFill>
                <a:latin typeface="Segoe UI"/>
                <a:cs typeface="Segoe UI"/>
              </a:rPr>
              <a:t>Yepocapa</a:t>
            </a:r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, Chimaltenango.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97116" y="3800547"/>
            <a:ext cx="1706319" cy="356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  <a:stCxn id="27" idx="4"/>
            <a:endCxn id="31" idx="4"/>
          </p:cNvCxnSpPr>
          <p:nvPr/>
        </p:nvCxnSpPr>
        <p:spPr>
          <a:xfrm flipH="1">
            <a:off x="482715" y="4483284"/>
            <a:ext cx="1352" cy="1424500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9F017620-69E8-1EC7-C412-54F849967D6B}"/>
              </a:ext>
            </a:extLst>
          </p:cNvPr>
          <p:cNvSpPr/>
          <p:nvPr/>
        </p:nvSpPr>
        <p:spPr>
          <a:xfrm>
            <a:off x="412067" y="4365875"/>
            <a:ext cx="144000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86BBB78-7270-08B4-A9B4-AC7C3F5B146A}"/>
              </a:ext>
            </a:extLst>
          </p:cNvPr>
          <p:cNvSpPr/>
          <p:nvPr/>
        </p:nvSpPr>
        <p:spPr>
          <a:xfrm>
            <a:off x="429825" y="4695865"/>
            <a:ext cx="144000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72A27D5-5DE1-8845-E99D-F74E1852E037}"/>
              </a:ext>
            </a:extLst>
          </p:cNvPr>
          <p:cNvSpPr/>
          <p:nvPr/>
        </p:nvSpPr>
        <p:spPr>
          <a:xfrm>
            <a:off x="412067" y="5218182"/>
            <a:ext cx="144000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16B0431-334E-2774-8CE3-899CA667DC41}"/>
              </a:ext>
            </a:extLst>
          </p:cNvPr>
          <p:cNvSpPr/>
          <p:nvPr/>
        </p:nvSpPr>
        <p:spPr>
          <a:xfrm>
            <a:off x="410715" y="5790375"/>
            <a:ext cx="144000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E69B55-061C-419A-A8B0-7C27313083C2}"/>
              </a:ext>
            </a:extLst>
          </p:cNvPr>
          <p:cNvSpPr/>
          <p:nvPr/>
        </p:nvSpPr>
        <p:spPr>
          <a:xfrm>
            <a:off x="7449562" y="4303293"/>
            <a:ext cx="3360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Segoe UI" panose="020B0502040204020203" pitchFamily="34" charset="0"/>
              </a:rPr>
              <a:t>2.14 Acceso a servicios básicos en áreas rurales</a:t>
            </a:r>
            <a:endParaRPr lang="es-GT" sz="1200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DDFD808-7E38-4516-92E5-DF703C93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79" y="1377314"/>
            <a:ext cx="540000" cy="54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4FB4DD18-BAA0-4AFC-BA98-19A910EB0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00" y="1427218"/>
            <a:ext cx="424885" cy="44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9408B25-D13C-4479-B69E-E5D878B71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43" y="1821249"/>
            <a:ext cx="132371" cy="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106398EC-B03B-48FD-B88A-024497417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96" y="1524929"/>
            <a:ext cx="178243" cy="12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40B4683D-FC81-42CC-B761-D5BEDDEA1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00" y="1421813"/>
            <a:ext cx="179436" cy="1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C95134E2-614F-4432-96F2-8690D9758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24" y="1672833"/>
            <a:ext cx="158410" cy="12213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84AE9518-4EA9-469F-B120-1CD2A407382D}"/>
              </a:ext>
            </a:extLst>
          </p:cNvPr>
          <p:cNvSpPr txBox="1"/>
          <p:nvPr/>
        </p:nvSpPr>
        <p:spPr>
          <a:xfrm>
            <a:off x="8070101" y="1953006"/>
            <a:ext cx="28063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 fontAlgn="base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GT" sz="1400" dirty="0"/>
              <a:t>Promocionar y ampliar el  programa mi primera vivienda, para beneficiar a la población más necesitada.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2CBFB5-13C7-4AE4-B44B-508578585ADF}"/>
              </a:ext>
            </a:extLst>
          </p:cNvPr>
          <p:cNvSpPr/>
          <p:nvPr/>
        </p:nvSpPr>
        <p:spPr>
          <a:xfrm>
            <a:off x="561194" y="5131083"/>
            <a:ext cx="6120000" cy="52322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s-ES" sz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uevos hogares de comunidades de 9 departamentos con conexión a energía eléctrica.</a:t>
            </a:r>
            <a:r>
              <a:rPr lang="es-E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(6,195).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3896E57-47DA-437E-8AAA-DDE9B5601CBC}"/>
              </a:ext>
            </a:extLst>
          </p:cNvPr>
          <p:cNvSpPr txBox="1"/>
          <p:nvPr/>
        </p:nvSpPr>
        <p:spPr>
          <a:xfrm>
            <a:off x="10129930" y="1197479"/>
            <a:ext cx="18731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en-US" sz="11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223D30-B7FB-419C-83A8-1FAB281663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804"/>
          <a:stretch/>
        </p:blipFill>
        <p:spPr>
          <a:xfrm>
            <a:off x="9199300" y="1398166"/>
            <a:ext cx="617618" cy="540000"/>
          </a:xfrm>
          <a:prstGeom prst="rect">
            <a:avLst/>
          </a:prstGeom>
        </p:spPr>
      </p:pic>
      <p:pic>
        <p:nvPicPr>
          <p:cNvPr id="11" name="Google Shape;110;p40">
            <a:extLst>
              <a:ext uri="{FF2B5EF4-FFF2-40B4-BE49-F238E27FC236}">
                <a16:creationId xmlns:a16="http://schemas.microsoft.com/office/drawing/2014/main" id="{8032D31F-32B0-4255-7DCF-E808B1CE8F6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3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2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F83EB6FD-F151-F948-AE74-71DE1DC1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E4DDA3C-543D-C053-8842-8A8F77347650}"/>
              </a:ext>
            </a:extLst>
          </p:cNvPr>
          <p:cNvSpPr/>
          <p:nvPr/>
        </p:nvSpPr>
        <p:spPr>
          <a:xfrm>
            <a:off x="4081" y="826342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15948E31-5FB8-F381-AE67-81371848D2DB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DF281E8-CC88-CD7B-A45B-5A8EDBD6B552}"/>
              </a:ext>
            </a:extLst>
          </p:cNvPr>
          <p:cNvSpPr/>
          <p:nvPr/>
        </p:nvSpPr>
        <p:spPr>
          <a:xfrm>
            <a:off x="1048927" y="185738"/>
            <a:ext cx="10021824" cy="516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Desarrollo social – Pluriculturalidad</a:t>
            </a: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A1990408-E556-8DAD-A723-CE44F250B12F}"/>
              </a:ext>
            </a:extLst>
          </p:cNvPr>
          <p:cNvSpPr/>
          <p:nvPr/>
        </p:nvSpPr>
        <p:spPr>
          <a:xfrm>
            <a:off x="7407574" y="6233349"/>
            <a:ext cx="4469445" cy="33846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GT" b="1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sz="1100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MICUDE, MINEDUC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62E251DC-5400-A633-FF2F-44DBFD3C3985}"/>
              </a:ext>
            </a:extLst>
          </p:cNvPr>
          <p:cNvSpPr txBox="1"/>
          <p:nvPr/>
        </p:nvSpPr>
        <p:spPr>
          <a:xfrm>
            <a:off x="7376574" y="3880684"/>
            <a:ext cx="4421026" cy="165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GT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15 </a:t>
            </a:r>
            <a:r>
              <a:rPr lang="es-MX" sz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Protección y valorización del patrimonio cultural 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just"/>
            <a:endParaRPr lang="es-ES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just"/>
            <a:endParaRPr lang="es-ES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2.16 Reconocimiento y apoyo al arte y los artistas nacionales</a:t>
            </a:r>
          </a:p>
          <a:p>
            <a:pPr algn="just"/>
            <a:endParaRPr lang="es-ES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2.17 Fomento de la actividad física y el deporte</a:t>
            </a:r>
          </a:p>
          <a:p>
            <a:pPr algn="just"/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D39301A-0A83-3059-C320-17611781C1A1}"/>
              </a:ext>
            </a:extLst>
          </p:cNvPr>
          <p:cNvCxnSpPr>
            <a:cxnSpLocks/>
          </p:cNvCxnSpPr>
          <p:nvPr/>
        </p:nvCxnSpPr>
        <p:spPr>
          <a:xfrm>
            <a:off x="6772702" y="3583869"/>
            <a:ext cx="0" cy="2980237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9F9323-CB3F-98ED-48A0-93F146243C85}"/>
              </a:ext>
            </a:extLst>
          </p:cNvPr>
          <p:cNvSpPr txBox="1"/>
          <p:nvPr/>
        </p:nvSpPr>
        <p:spPr>
          <a:xfrm>
            <a:off x="586859" y="2012988"/>
            <a:ext cx="2751971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Ampliación e implementación de las Políticas Culturales Municipales con indicadores de resultados y de  impacto.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EC89219-2C75-C778-8F3F-D723666F1B56}"/>
              </a:ext>
            </a:extLst>
          </p:cNvPr>
          <p:cNvSpPr/>
          <p:nvPr/>
        </p:nvSpPr>
        <p:spPr>
          <a:xfrm>
            <a:off x="6859861" y="3366433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5E52E09-2A1C-A976-2B86-8A19E066F967}"/>
              </a:ext>
            </a:extLst>
          </p:cNvPr>
          <p:cNvSpPr/>
          <p:nvPr/>
        </p:nvSpPr>
        <p:spPr>
          <a:xfrm>
            <a:off x="244913" y="909315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9FF263-A1DD-CAC5-63A9-31CBBA2AF2FB}"/>
              </a:ext>
            </a:extLst>
          </p:cNvPr>
          <p:cNvSpPr txBox="1"/>
          <p:nvPr/>
        </p:nvSpPr>
        <p:spPr>
          <a:xfrm>
            <a:off x="4024929" y="2024909"/>
            <a:ext cx="2071071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/>
              <a:t>Garantizar la sostenibilidad de las Casas de Desarrollo Cultural.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B748C95-D177-6035-1EAB-9F17753FE841}"/>
              </a:ext>
            </a:extLst>
          </p:cNvPr>
          <p:cNvSpPr/>
          <p:nvPr/>
        </p:nvSpPr>
        <p:spPr>
          <a:xfrm>
            <a:off x="429787" y="4260222"/>
            <a:ext cx="6120000" cy="53140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Reconocimiento a artistas independientes y grupos teatrales en diversas disciplinas a nivel nacional, brindándoles reconocimiento económico (10 disciplinas artísticas y 13 grupos teatrales).</a:t>
            </a:r>
            <a:endParaRPr lang="es-GT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7BBCDB6-E8C2-0F53-DBE6-1FE30518B11B}"/>
              </a:ext>
            </a:extLst>
          </p:cNvPr>
          <p:cNvSpPr/>
          <p:nvPr/>
        </p:nvSpPr>
        <p:spPr>
          <a:xfrm>
            <a:off x="420865" y="3720698"/>
            <a:ext cx="6120000" cy="3158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Convenios firmados para la construcción de cuatros ciudades deportivas regionales, en donde se beneficiará a más de 900 mil personas.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62ADD0B5-8C68-198B-6103-4DA88DEC2DF0}"/>
              </a:ext>
            </a:extLst>
          </p:cNvPr>
          <p:cNvSpPr/>
          <p:nvPr/>
        </p:nvSpPr>
        <p:spPr>
          <a:xfrm>
            <a:off x="-15938" y="3297065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4D8CD51-EFC5-F3F8-81A1-FB32CFDC9BC1}"/>
              </a:ext>
            </a:extLst>
          </p:cNvPr>
          <p:cNvCxnSpPr>
            <a:cxnSpLocks/>
            <a:stCxn id="28" idx="4"/>
            <a:endCxn id="61" idx="4"/>
          </p:cNvCxnSpPr>
          <p:nvPr/>
        </p:nvCxnSpPr>
        <p:spPr>
          <a:xfrm flipH="1">
            <a:off x="375819" y="3845344"/>
            <a:ext cx="13632" cy="2557236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869EF0CD-AE4E-C4F4-3001-35E9AA3FCD56}"/>
              </a:ext>
            </a:extLst>
          </p:cNvPr>
          <p:cNvSpPr/>
          <p:nvPr/>
        </p:nvSpPr>
        <p:spPr>
          <a:xfrm>
            <a:off x="328613" y="3727935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52207BF-D547-2A6E-236B-49A35DF56C40}"/>
              </a:ext>
            </a:extLst>
          </p:cNvPr>
          <p:cNvSpPr/>
          <p:nvPr/>
        </p:nvSpPr>
        <p:spPr>
          <a:xfrm>
            <a:off x="332145" y="4283589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E7C4D9A-00E5-B670-92B2-9030DA383072}"/>
              </a:ext>
            </a:extLst>
          </p:cNvPr>
          <p:cNvSpPr/>
          <p:nvPr/>
        </p:nvSpPr>
        <p:spPr>
          <a:xfrm>
            <a:off x="328613" y="5009086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32DC73E-4111-0478-4C74-CBC32C4A16B5}"/>
              </a:ext>
            </a:extLst>
          </p:cNvPr>
          <p:cNvSpPr/>
          <p:nvPr/>
        </p:nvSpPr>
        <p:spPr>
          <a:xfrm>
            <a:off x="332145" y="556081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4368ECFA-208A-BE82-4A4C-4A6C31E049A8}"/>
              </a:ext>
            </a:extLst>
          </p:cNvPr>
          <p:cNvGrpSpPr/>
          <p:nvPr/>
        </p:nvGrpSpPr>
        <p:grpSpPr>
          <a:xfrm>
            <a:off x="7087783" y="5085397"/>
            <a:ext cx="315414" cy="199227"/>
            <a:chOff x="7832206" y="3080673"/>
            <a:chExt cx="549481" cy="684404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9CD7FA79-BED0-78D4-3FEC-A14A077EFAD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3E6F21F9-E6AC-A4D2-965C-EF00D5C44BED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484DE51E-A368-5FD9-A50C-9A49BC3153A6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9779871-652F-4590-ADA6-35C06E51BA51}"/>
              </a:ext>
            </a:extLst>
          </p:cNvPr>
          <p:cNvSpPr/>
          <p:nvPr/>
        </p:nvSpPr>
        <p:spPr>
          <a:xfrm>
            <a:off x="6772703" y="2030933"/>
            <a:ext cx="2071072" cy="12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Apoyo técnico y financiero equitativo a todas las disciplinas deportivas federadas </a:t>
            </a:r>
            <a:r>
              <a:rPr lang="es-GT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no federadas.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70A6FB0-CDAC-4D08-BA41-80584F551A9F}"/>
              </a:ext>
            </a:extLst>
          </p:cNvPr>
          <p:cNvSpPr txBox="1"/>
          <p:nvPr/>
        </p:nvSpPr>
        <p:spPr>
          <a:xfrm>
            <a:off x="9520478" y="2024909"/>
            <a:ext cx="2084663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>
                <a:solidFill>
                  <a:schemeClr val="tx1"/>
                </a:solidFill>
              </a:rPr>
              <a:t>Continuar y ampliar el reconocimiento de los artistas independientes y grupales. 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34B6F02-5906-469D-BA4E-12A65007D896}"/>
              </a:ext>
            </a:extLst>
          </p:cNvPr>
          <p:cNvSpPr/>
          <p:nvPr/>
        </p:nvSpPr>
        <p:spPr>
          <a:xfrm>
            <a:off x="434050" y="4911500"/>
            <a:ext cx="6120000" cy="48707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Formulación de 30</a:t>
            </a:r>
            <a:r>
              <a:rPr lang="es-MX" sz="1200" b="1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nuevas políticas culturales municipales para integrar los aspectos culturales de arte, deporte y patrimonio en las políticas municipales. </a:t>
            </a:r>
            <a:r>
              <a:rPr lang="es-MX" sz="1200" b="1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907C833-D883-4815-A589-C1138306D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132" y="1448625"/>
            <a:ext cx="540000" cy="54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B68F7DE-1CAC-411B-A53C-9E96131F8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464" y="1435632"/>
            <a:ext cx="540000" cy="54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FA85A38-86F9-4EDD-9E85-0F58E407C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96" y="1447389"/>
            <a:ext cx="540000" cy="54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992A8B53-6AC5-4253-B33A-EA71B20F0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2383" y="1492817"/>
            <a:ext cx="540000" cy="540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025DB70-F1E7-4534-A711-AEB1C2CA33DF}"/>
              </a:ext>
            </a:extLst>
          </p:cNvPr>
          <p:cNvSpPr/>
          <p:nvPr/>
        </p:nvSpPr>
        <p:spPr>
          <a:xfrm>
            <a:off x="432288" y="5490939"/>
            <a:ext cx="6120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Implementación de nuevas casas de Desarrollo Cultural para promover y descentralizar la atención cultural en talleres, exposiciones, representaciones artísticas y del patrimonio. (45 nuevas casas).</a:t>
            </a:r>
            <a:endParaRPr lang="es-GT" sz="120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49055B6E-A9BB-4B32-9DB0-FB1A76FB896F}"/>
              </a:ext>
            </a:extLst>
          </p:cNvPr>
          <p:cNvSpPr/>
          <p:nvPr/>
        </p:nvSpPr>
        <p:spPr>
          <a:xfrm>
            <a:off x="432930" y="6210597"/>
            <a:ext cx="61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Personas con discapacidad beneficiadas a través de programas de recreación deportiva adaptada. (Más de 22,000).</a:t>
            </a:r>
            <a:endParaRPr lang="es-GT" sz="1200" dirty="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50712F2A-D142-4B48-B5A9-E7106A06A92D}"/>
              </a:ext>
            </a:extLst>
          </p:cNvPr>
          <p:cNvSpPr/>
          <p:nvPr/>
        </p:nvSpPr>
        <p:spPr>
          <a:xfrm>
            <a:off x="314981" y="628517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8A1B1E8-B2F2-03B0-455C-A6B20CCB4C50}"/>
              </a:ext>
            </a:extLst>
          </p:cNvPr>
          <p:cNvGrpSpPr/>
          <p:nvPr/>
        </p:nvGrpSpPr>
        <p:grpSpPr>
          <a:xfrm>
            <a:off x="7087783" y="4564185"/>
            <a:ext cx="315414" cy="199227"/>
            <a:chOff x="7832206" y="3080673"/>
            <a:chExt cx="549481" cy="68440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269A24E-E05D-73DA-3373-5B82EA9ABA51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44C5F94-0DC4-1B6E-8A62-17FFE7D4E9F3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B3F63B6-F58E-3B23-24F3-7D1345DAB833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52C7E47-A5A7-7DBE-6314-529E2A8F94FB}"/>
              </a:ext>
            </a:extLst>
          </p:cNvPr>
          <p:cNvGrpSpPr/>
          <p:nvPr/>
        </p:nvGrpSpPr>
        <p:grpSpPr>
          <a:xfrm>
            <a:off x="7087783" y="3937953"/>
            <a:ext cx="315414" cy="199227"/>
            <a:chOff x="7832206" y="3080673"/>
            <a:chExt cx="549481" cy="684404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08554848-5828-4BFB-CED9-6DAFF1E0389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DB8325AB-35F1-6D56-560F-10D0E8D3559B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D46F6B7C-7A11-87C9-297A-230E711268CA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pic>
        <p:nvPicPr>
          <p:cNvPr id="7" name="Google Shape;110;p40">
            <a:extLst>
              <a:ext uri="{FF2B5EF4-FFF2-40B4-BE49-F238E27FC236}">
                <a16:creationId xmlns:a16="http://schemas.microsoft.com/office/drawing/2014/main" id="{4C24D264-F645-3104-0EC4-9971EBEE3B3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4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25" grpId="0"/>
      <p:bldP spid="4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E3CB57-36BC-4AD6-8D90-F586DD954F13}"/>
              </a:ext>
            </a:extLst>
          </p:cNvPr>
          <p:cNvSpPr/>
          <p:nvPr/>
        </p:nvSpPr>
        <p:spPr>
          <a:xfrm>
            <a:off x="0" y="815372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/>
              <a:t>.</a:t>
            </a: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161913-9178-DB66-B00D-A459B7A8C004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2421520" y="148383"/>
            <a:ext cx="7200884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Protección, Asistencia y Seguridad Social</a:t>
            </a:r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6632736" y="6256856"/>
            <a:ext cx="553051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b="1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MIDES, MINTRAB, SBS, SEPREM, CONADI, CODISRA, SVET, DEMI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0BD7B6-CC1B-BA2C-91B1-542B3847B3CF}"/>
              </a:ext>
            </a:extLst>
          </p:cNvPr>
          <p:cNvGrpSpPr/>
          <p:nvPr/>
        </p:nvGrpSpPr>
        <p:grpSpPr>
          <a:xfrm>
            <a:off x="7078032" y="5195412"/>
            <a:ext cx="270000" cy="270000"/>
            <a:chOff x="7832206" y="3080676"/>
            <a:chExt cx="549482" cy="68440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768A60F-9890-CCA4-7BC7-EB1679B2495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97387F3-1A17-0EB1-E2DE-6DD70D31FF6C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6548E93-3BD3-017B-C11F-EFEE9749B69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>
            <a:off x="6710414" y="3429000"/>
            <a:ext cx="0" cy="3117601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4F93A4-C8DC-532E-CA5A-7BA3A8099E90}"/>
              </a:ext>
            </a:extLst>
          </p:cNvPr>
          <p:cNvSpPr txBox="1"/>
          <p:nvPr/>
        </p:nvSpPr>
        <p:spPr>
          <a:xfrm>
            <a:off x="567520" y="1985748"/>
            <a:ext cx="2104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Ampliar la cobertura de la seguridad social en áreas rurales y grupos vulnerables.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6894629" y="3355483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5333B3F-6C22-5A49-3738-FF8A0FB2162A}"/>
              </a:ext>
            </a:extLst>
          </p:cNvPr>
          <p:cNvSpPr/>
          <p:nvPr/>
        </p:nvSpPr>
        <p:spPr>
          <a:xfrm>
            <a:off x="186611" y="917541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F46C00-94AD-B815-869C-42BE972A9244}"/>
              </a:ext>
            </a:extLst>
          </p:cNvPr>
          <p:cNvSpPr txBox="1"/>
          <p:nvPr/>
        </p:nvSpPr>
        <p:spPr>
          <a:xfrm>
            <a:off x="6077671" y="1995897"/>
            <a:ext cx="2096661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Crear oportunidades de trabajo para personas con discapacidad.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C7774-6227-BEDD-3668-870DB78FAACF}"/>
              </a:ext>
            </a:extLst>
          </p:cNvPr>
          <p:cNvSpPr txBox="1"/>
          <p:nvPr/>
        </p:nvSpPr>
        <p:spPr>
          <a:xfrm>
            <a:off x="3294424" y="1987728"/>
            <a:ext cx="20966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Consolidar el Registro Único de Beneficiarios para mejorar la atención a la población vulnerable.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322C44-75BD-558F-8C6E-FF465EBAB57F}"/>
              </a:ext>
            </a:extLst>
          </p:cNvPr>
          <p:cNvSpPr/>
          <p:nvPr/>
        </p:nvSpPr>
        <p:spPr>
          <a:xfrm>
            <a:off x="454956" y="3872903"/>
            <a:ext cx="6120000" cy="72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Familias beneficiadas con bonos en salud y educación para a</a:t>
            </a:r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poyar a las familias en situación de pobreza y pobreza extrema (</a:t>
            </a:r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107,425)</a:t>
            </a:r>
            <a:endParaRPr lang="es-MX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3544DB7-D27C-A2EF-5C39-375AA71CD6C2}"/>
              </a:ext>
            </a:extLst>
          </p:cNvPr>
          <p:cNvSpPr/>
          <p:nvPr/>
        </p:nvSpPr>
        <p:spPr>
          <a:xfrm>
            <a:off x="467175" y="4491102"/>
            <a:ext cx="6120000" cy="40180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El "Bono Nutrición" atendió a niños con desnutrición aguda (11,646).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-78737" y="3362739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  <a:stCxn id="27" idx="4"/>
            <a:endCxn id="40" idx="4"/>
          </p:cNvCxnSpPr>
          <p:nvPr/>
        </p:nvCxnSpPr>
        <p:spPr>
          <a:xfrm>
            <a:off x="412058" y="4184763"/>
            <a:ext cx="0" cy="2062784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9F017620-69E8-1EC7-C412-54F849967D6B}"/>
              </a:ext>
            </a:extLst>
          </p:cNvPr>
          <p:cNvSpPr/>
          <p:nvPr/>
        </p:nvSpPr>
        <p:spPr>
          <a:xfrm>
            <a:off x="351220" y="4067354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86BBB78-7270-08B4-A9B4-AC7C3F5B146A}"/>
              </a:ext>
            </a:extLst>
          </p:cNvPr>
          <p:cNvSpPr/>
          <p:nvPr/>
        </p:nvSpPr>
        <p:spPr>
          <a:xfrm>
            <a:off x="351220" y="4618056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72A27D5-5DE1-8845-E99D-F74E1852E037}"/>
              </a:ext>
            </a:extLst>
          </p:cNvPr>
          <p:cNvSpPr/>
          <p:nvPr/>
        </p:nvSpPr>
        <p:spPr>
          <a:xfrm>
            <a:off x="351220" y="5115195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16B0431-334E-2774-8CE3-899CA667DC41}"/>
              </a:ext>
            </a:extLst>
          </p:cNvPr>
          <p:cNvSpPr/>
          <p:nvPr/>
        </p:nvSpPr>
        <p:spPr>
          <a:xfrm>
            <a:off x="351220" y="5726989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1C9EF3-FC6E-493A-A261-10E6FEEC68CA}"/>
              </a:ext>
            </a:extLst>
          </p:cNvPr>
          <p:cNvSpPr/>
          <p:nvPr/>
        </p:nvSpPr>
        <p:spPr>
          <a:xfrm>
            <a:off x="445235" y="5647605"/>
            <a:ext cx="6120000" cy="2753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GT" sz="1200" spc="15" dirty="0">
                <a:solidFill>
                  <a:srgbClr val="131314"/>
                </a:solidFill>
                <a:latin typeface="Segoe UI"/>
                <a:ea typeface="Calibri"/>
                <a:cs typeface="Segoe UI"/>
              </a:rPr>
              <a:t>215,972 adultos mayores beneficiados con el Programa del Adulto Mayor.</a:t>
            </a:r>
            <a:endParaRPr lang="es-GT" sz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3BCEA0-6B13-487F-9B36-0969035C02FA}"/>
              </a:ext>
            </a:extLst>
          </p:cNvPr>
          <p:cNvSpPr/>
          <p:nvPr/>
        </p:nvSpPr>
        <p:spPr>
          <a:xfrm>
            <a:off x="435253" y="6073586"/>
            <a:ext cx="6120000" cy="4730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1200" spc="15" dirty="0">
                <a:solidFill>
                  <a:srgbClr val="131314"/>
                </a:solidFill>
                <a:latin typeface="Segoe UI"/>
                <a:ea typeface="Calibri"/>
                <a:cs typeface="Segoe UI"/>
              </a:rPr>
              <a:t>Conformación de la Comisión Interinstitucional contra la Violencia Sexual y Trata de Personas (</a:t>
            </a:r>
            <a:r>
              <a:rPr lang="es-GT" sz="1200" spc="15" dirty="0">
                <a:solidFill>
                  <a:srgbClr val="131314"/>
                </a:solidFill>
                <a:latin typeface="Segoe UI"/>
                <a:ea typeface="Calibri"/>
                <a:cs typeface="Segoe UI"/>
              </a:rPr>
              <a:t>Acuerdo Secretarial No.54-2024), con la participación de 18 instituciones.</a:t>
            </a:r>
            <a:endParaRPr lang="es-GT" sz="1200" spc="15" dirty="0">
              <a:solidFill>
                <a:srgbClr val="131314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663A00B-C734-4766-9915-B5B065B23E5C}"/>
              </a:ext>
            </a:extLst>
          </p:cNvPr>
          <p:cNvSpPr/>
          <p:nvPr/>
        </p:nvSpPr>
        <p:spPr>
          <a:xfrm>
            <a:off x="567520" y="428667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51217-0CA0-4415-826E-EFBC44D97421}"/>
              </a:ext>
            </a:extLst>
          </p:cNvPr>
          <p:cNvSpPr/>
          <p:nvPr/>
        </p:nvSpPr>
        <p:spPr>
          <a:xfrm>
            <a:off x="7373041" y="3875515"/>
            <a:ext cx="3600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Segoe UI" panose="020B0502040204020203" pitchFamily="34" charset="0"/>
              </a:rPr>
              <a:t>3.1 Ampliación de la cobertura de seguridad social</a:t>
            </a:r>
            <a:endParaRPr lang="es-GT" sz="12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2D93484-BAE2-4019-8CDB-F91F8AF407A6}"/>
              </a:ext>
            </a:extLst>
          </p:cNvPr>
          <p:cNvSpPr/>
          <p:nvPr/>
        </p:nvSpPr>
        <p:spPr>
          <a:xfrm>
            <a:off x="7375446" y="4340139"/>
            <a:ext cx="3916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Segoe UI" panose="020B0502040204020203" pitchFamily="34" charset="0"/>
              </a:rPr>
              <a:t>3.2 </a:t>
            </a:r>
            <a:r>
              <a:rPr lang="es-ES" sz="1200" dirty="0">
                <a:latin typeface="Segoe UI" panose="020B0502040204020203" pitchFamily="34" charset="0"/>
              </a:rPr>
              <a:t>Fortalecimiento y unificación de la protección social</a:t>
            </a:r>
            <a:endParaRPr lang="es-GT" sz="12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746A90D-7C9E-4223-89A6-F1207FFE52A9}"/>
              </a:ext>
            </a:extLst>
          </p:cNvPr>
          <p:cNvSpPr/>
          <p:nvPr/>
        </p:nvSpPr>
        <p:spPr>
          <a:xfrm>
            <a:off x="7366776" y="4820889"/>
            <a:ext cx="3576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Segoe UI" panose="020B0502040204020203" pitchFamily="34" charset="0"/>
              </a:rPr>
              <a:t>3.3 </a:t>
            </a:r>
            <a:r>
              <a:rPr lang="es-ES" sz="1200" dirty="0">
                <a:latin typeface="Segoe UI" panose="020B0502040204020203" pitchFamily="34" charset="0"/>
              </a:rPr>
              <a:t>Acceso a trabajo decente y equidad de género</a:t>
            </a:r>
            <a:endParaRPr lang="es-GT" sz="1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E847E-2EFF-45E1-BA1C-A4E4D83720CA}"/>
              </a:ext>
            </a:extLst>
          </p:cNvPr>
          <p:cNvSpPr/>
          <p:nvPr/>
        </p:nvSpPr>
        <p:spPr>
          <a:xfrm>
            <a:off x="7397200" y="5254752"/>
            <a:ext cx="3079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Segoe UI" panose="020B0502040204020203" pitchFamily="34" charset="0"/>
              </a:rPr>
              <a:t>3.4 </a:t>
            </a:r>
            <a:r>
              <a:rPr lang="es-GT" sz="1200" dirty="0">
                <a:latin typeface="Segoe UI" panose="020B0502040204020203" pitchFamily="34" charset="0"/>
              </a:rPr>
              <a:t>Inclusión y reducción de desigualdades</a:t>
            </a:r>
            <a:endParaRPr lang="es-GT" sz="12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CAF1D40-3A19-43FF-B40D-8CE5885995D0}"/>
              </a:ext>
            </a:extLst>
          </p:cNvPr>
          <p:cNvSpPr/>
          <p:nvPr/>
        </p:nvSpPr>
        <p:spPr>
          <a:xfrm>
            <a:off x="7375399" y="5767495"/>
            <a:ext cx="4697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Segoe UI" panose="020B0502040204020203" pitchFamily="34" charset="0"/>
              </a:rPr>
              <a:t>3.5 </a:t>
            </a:r>
            <a:r>
              <a:rPr lang="es-ES" sz="1200" dirty="0">
                <a:latin typeface="Segoe UI" panose="020B0502040204020203" pitchFamily="34" charset="0"/>
              </a:rPr>
              <a:t>Prevención de la violencia y fortalecimiento del cuidado infantil</a:t>
            </a:r>
            <a:endParaRPr lang="es-GT" sz="1200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6416BF5-94F0-49AD-8B0E-D5E03012FDD6}"/>
              </a:ext>
            </a:extLst>
          </p:cNvPr>
          <p:cNvGrpSpPr/>
          <p:nvPr/>
        </p:nvGrpSpPr>
        <p:grpSpPr>
          <a:xfrm>
            <a:off x="7078032" y="3808730"/>
            <a:ext cx="270000" cy="270000"/>
            <a:chOff x="7832206" y="3080673"/>
            <a:chExt cx="549481" cy="684404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3833088E-1287-44E2-B0D3-3EF4EDE867F0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D4FCC88-7891-4A0A-93D5-1DBEDE53589F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8A00D216-1A59-46F8-A14B-ECBB37DC474A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9FB4A66-4D4E-4F43-9422-0AA3C0F149A6}"/>
              </a:ext>
            </a:extLst>
          </p:cNvPr>
          <p:cNvGrpSpPr/>
          <p:nvPr/>
        </p:nvGrpSpPr>
        <p:grpSpPr>
          <a:xfrm>
            <a:off x="7078032" y="4271482"/>
            <a:ext cx="270000" cy="270000"/>
            <a:chOff x="7832206" y="3080673"/>
            <a:chExt cx="549481" cy="684404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7BFFB320-B1F2-41CA-941E-DF061DDE1316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AA43C6FE-D541-4867-85EF-D3EDA854A60B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EDCA695-0FF3-4254-8E7B-C2A0381DDE34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2DBC1BD4-C9CE-4C14-B812-8D379C34D348}"/>
              </a:ext>
            </a:extLst>
          </p:cNvPr>
          <p:cNvGrpSpPr/>
          <p:nvPr/>
        </p:nvGrpSpPr>
        <p:grpSpPr>
          <a:xfrm>
            <a:off x="7078032" y="4775249"/>
            <a:ext cx="270000" cy="270000"/>
            <a:chOff x="7832206" y="3080676"/>
            <a:chExt cx="549482" cy="684405"/>
          </a:xfrm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46EB371-7C5A-4840-A447-57D182F93FB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F3996D27-E088-4E67-98B3-5EDE8D056192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C0FA3D35-374C-4178-B405-82763F0BF471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7F666DB5-1D76-43DA-9A83-7817A3C19EA4}"/>
              </a:ext>
            </a:extLst>
          </p:cNvPr>
          <p:cNvGrpSpPr/>
          <p:nvPr/>
        </p:nvGrpSpPr>
        <p:grpSpPr>
          <a:xfrm>
            <a:off x="7078032" y="5688807"/>
            <a:ext cx="270000" cy="270000"/>
            <a:chOff x="7832206" y="3080676"/>
            <a:chExt cx="549482" cy="684405"/>
          </a:xfrm>
        </p:grpSpPr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3069DB02-5729-4E2D-8EAA-F71F0C5E155E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C2ADC44D-5ABA-492A-B9F7-B332ED8FEDCE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8787E339-F717-4518-93AA-51C63933EFF6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6C92DDC-12C3-46A9-AA9A-7E2F7AF78270}"/>
              </a:ext>
            </a:extLst>
          </p:cNvPr>
          <p:cNvSpPr/>
          <p:nvPr/>
        </p:nvSpPr>
        <p:spPr>
          <a:xfrm>
            <a:off x="8795932" y="1995897"/>
            <a:ext cx="2828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Disminuir la desigualdad y exclusión social, con un enfoque en pueblos originarios</a:t>
            </a:r>
            <a:endParaRPr lang="es-GT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3A9892B5-8FE1-49F5-B351-342ECA6538C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774" y="1395729"/>
            <a:ext cx="523346" cy="54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EFF6729-2757-4961-9F6F-85D82DED7C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317" y="1447585"/>
            <a:ext cx="662010" cy="54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8FBE3E3-7CFC-4B55-A51C-475E6618A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1117" y="1473065"/>
            <a:ext cx="646110" cy="5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13CEC2-2EFA-499A-83B6-068C58548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0206" y="1435417"/>
            <a:ext cx="540000" cy="54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66D2E09-2A2D-4FAC-A790-94175E5389B2}"/>
              </a:ext>
            </a:extLst>
          </p:cNvPr>
          <p:cNvSpPr/>
          <p:nvPr/>
        </p:nvSpPr>
        <p:spPr>
          <a:xfrm>
            <a:off x="470817" y="5022868"/>
            <a:ext cx="61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La plataforma digital Registro Social de Hogares, cuenta con un total de 4,799,575 de registros, con el objeto de mejorar la asistencia y protección social.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8CC45C4-4954-50C3-B469-7AEF1010D8D2}"/>
              </a:ext>
            </a:extLst>
          </p:cNvPr>
          <p:cNvSpPr/>
          <p:nvPr/>
        </p:nvSpPr>
        <p:spPr>
          <a:xfrm>
            <a:off x="351220" y="613013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/>
          </a:p>
        </p:txBody>
      </p:sp>
      <p:pic>
        <p:nvPicPr>
          <p:cNvPr id="12" name="Google Shape;110;p40">
            <a:extLst>
              <a:ext uri="{FF2B5EF4-FFF2-40B4-BE49-F238E27FC236}">
                <a16:creationId xmlns:a16="http://schemas.microsoft.com/office/drawing/2014/main" id="{7E58CACF-6F47-4AF1-AEA2-B6F69DED629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5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1" grpId="0"/>
      <p:bldP spid="2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161913-9178-DB66-B00D-A459B7A8C004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2421520" y="148383"/>
            <a:ext cx="7200884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Lucha contra la Desnutrición y Malnutrición</a:t>
            </a:r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7687223" y="6517481"/>
            <a:ext cx="4504777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MIDES, MAGA, MSPAS, SESAN, INFOM</a:t>
            </a:r>
            <a:endParaRPr lang="es-GT" sz="110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0BD7B6-CC1B-BA2C-91B1-542B3847B3CF}"/>
              </a:ext>
            </a:extLst>
          </p:cNvPr>
          <p:cNvGrpSpPr/>
          <p:nvPr/>
        </p:nvGrpSpPr>
        <p:grpSpPr>
          <a:xfrm>
            <a:off x="6492697" y="3799223"/>
            <a:ext cx="270000" cy="270000"/>
            <a:chOff x="7832206" y="3080676"/>
            <a:chExt cx="549482" cy="68440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768A60F-9890-CCA4-7BC7-EB1679B2495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97387F3-1A17-0EB1-E2DE-6DD70D31FF6C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6548E93-3BD3-017B-C11F-EFEE9749B69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 flipH="1">
            <a:off x="6110615" y="3216314"/>
            <a:ext cx="0" cy="3600000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6798980" y="3210436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322C44-75BD-558F-8C6E-FF465EBAB57F}"/>
              </a:ext>
            </a:extLst>
          </p:cNvPr>
          <p:cNvSpPr/>
          <p:nvPr/>
        </p:nvSpPr>
        <p:spPr>
          <a:xfrm>
            <a:off x="450399" y="3630262"/>
            <a:ext cx="5286645" cy="72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Familias beneficiadas con raciones de alimento. (Entrega de frijol, arroz, harina de maíz, aceite, avena, azúcar, entre otros) (660,859)</a:t>
            </a:r>
            <a:endParaRPr lang="es-GT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AC1E9E6-9C25-F89F-6DCF-48486F2502B7}"/>
              </a:ext>
            </a:extLst>
          </p:cNvPr>
          <p:cNvSpPr/>
          <p:nvPr/>
        </p:nvSpPr>
        <p:spPr>
          <a:xfrm>
            <a:off x="438053" y="4438759"/>
            <a:ext cx="5667428" cy="57970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De 6,346 sistemas de agua para consumo humano monitoreados; 3,301 están libres de contaminación microbiológica.</a:t>
            </a:r>
            <a:endParaRPr lang="es-GT" sz="1200">
              <a:solidFill>
                <a:schemeClr val="tx1"/>
              </a:solidFill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318267" y="3276186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</p:cNvCxnSpPr>
          <p:nvPr/>
        </p:nvCxnSpPr>
        <p:spPr>
          <a:xfrm flipH="1">
            <a:off x="327035" y="3934169"/>
            <a:ext cx="0" cy="2232000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686BBB78-7270-08B4-A9B4-AC7C3F5B146A}"/>
              </a:ext>
            </a:extLst>
          </p:cNvPr>
          <p:cNvSpPr/>
          <p:nvPr/>
        </p:nvSpPr>
        <p:spPr>
          <a:xfrm>
            <a:off x="266197" y="3872853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16B0431-334E-2774-8CE3-899CA667DC41}"/>
              </a:ext>
            </a:extLst>
          </p:cNvPr>
          <p:cNvSpPr/>
          <p:nvPr/>
        </p:nvSpPr>
        <p:spPr>
          <a:xfrm>
            <a:off x="266197" y="523466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1C9EF3-FC6E-493A-A261-10E6FEEC68CA}"/>
              </a:ext>
            </a:extLst>
          </p:cNvPr>
          <p:cNvSpPr/>
          <p:nvPr/>
        </p:nvSpPr>
        <p:spPr>
          <a:xfrm>
            <a:off x="396844" y="5178737"/>
            <a:ext cx="4384534" cy="47301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s-MX" sz="1200">
                <a:latin typeface="Segoe UI"/>
                <a:cs typeface="Segoe UI"/>
              </a:rPr>
              <a:t>9 ministerios, 1 secretaría y autoridades locales y comunitarias</a:t>
            </a:r>
            <a:endParaRPr lang="es-ES" sz="1200">
              <a:latin typeface="Segoe UI"/>
              <a:cs typeface="Segoe UI"/>
            </a:endParaRPr>
          </a:p>
          <a:p>
            <a:pPr>
              <a:lnSpc>
                <a:spcPct val="107000"/>
              </a:lnSpc>
            </a:pPr>
            <a:r>
              <a:rPr lang="es-MX" sz="1200">
                <a:latin typeface="Segoe UI"/>
                <a:cs typeface="Segoe UI"/>
              </a:rPr>
              <a:t> integran la iniciativa Mano a Mano.</a:t>
            </a:r>
            <a:endParaRPr lang="es-GT" sz="18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663A00B-C734-4766-9915-B5B065B23E5C}"/>
              </a:ext>
            </a:extLst>
          </p:cNvPr>
          <p:cNvSpPr/>
          <p:nvPr/>
        </p:nvSpPr>
        <p:spPr>
          <a:xfrm>
            <a:off x="266197" y="6108309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2DBC1BD4-C9CE-4C14-B812-8D379C34D348}"/>
              </a:ext>
            </a:extLst>
          </p:cNvPr>
          <p:cNvGrpSpPr/>
          <p:nvPr/>
        </p:nvGrpSpPr>
        <p:grpSpPr>
          <a:xfrm>
            <a:off x="6492697" y="5155942"/>
            <a:ext cx="270000" cy="270000"/>
            <a:chOff x="7832206" y="3080676"/>
            <a:chExt cx="549482" cy="684405"/>
          </a:xfrm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46EB371-7C5A-4840-A447-57D182F93FB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F3996D27-E088-4E67-98B3-5EDE8D056192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C0FA3D35-374C-4178-B405-82763F0BF471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7F666DB5-1D76-43DA-9A83-7817A3C19EA4}"/>
              </a:ext>
            </a:extLst>
          </p:cNvPr>
          <p:cNvGrpSpPr/>
          <p:nvPr/>
        </p:nvGrpSpPr>
        <p:grpSpPr>
          <a:xfrm>
            <a:off x="6492697" y="5713193"/>
            <a:ext cx="270000" cy="270000"/>
            <a:chOff x="7832206" y="3080676"/>
            <a:chExt cx="549482" cy="684405"/>
          </a:xfrm>
        </p:grpSpPr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3069DB02-5729-4E2D-8EAA-F71F0C5E155E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C2ADC44D-5ABA-492A-B9F7-B332ED8FEDCE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8787E339-F717-4518-93AA-51C63933EFF6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3511310E-C3A7-4071-850A-6C70D2EB1C60}"/>
              </a:ext>
            </a:extLst>
          </p:cNvPr>
          <p:cNvSpPr/>
          <p:nvPr/>
        </p:nvSpPr>
        <p:spPr>
          <a:xfrm>
            <a:off x="433640" y="5986430"/>
            <a:ext cx="5384642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GT" sz="1200">
                <a:latin typeface="Segoe UI"/>
                <a:ea typeface="Times New Roman" panose="02020603050405020304" pitchFamily="18" charset="0"/>
                <a:cs typeface="Segoe UI"/>
              </a:rPr>
              <a:t>Raciones de alimentos entregadas en los comedores sociales (6,164,802)</a:t>
            </a:r>
            <a:endParaRPr lang="es-GT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16BAD7-34D9-4826-967A-71FE7F74BD66}"/>
              </a:ext>
            </a:extLst>
          </p:cNvPr>
          <p:cNvSpPr/>
          <p:nvPr/>
        </p:nvSpPr>
        <p:spPr>
          <a:xfrm>
            <a:off x="6762697" y="3795643"/>
            <a:ext cx="4758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>
                <a:latin typeface="Segoe UI" panose="020B0502040204020203" pitchFamily="34" charset="0"/>
              </a:rPr>
              <a:t>4.1 Coordinación y fortalecimiento del sistema alimentario</a:t>
            </a:r>
            <a:endParaRPr lang="es-GT" sz="12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1311B3F-90CB-4692-8D94-54B1722302E0}"/>
              </a:ext>
            </a:extLst>
          </p:cNvPr>
          <p:cNvSpPr/>
          <p:nvPr/>
        </p:nvSpPr>
        <p:spPr>
          <a:xfrm>
            <a:off x="6727846" y="4468757"/>
            <a:ext cx="5022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>
                <a:latin typeface="Segoe UI" panose="020B0502040204020203" pitchFamily="34" charset="0"/>
              </a:rPr>
              <a:t>4.2 Reducción de la desnutrición y mejora del bienestar social</a:t>
            </a:r>
            <a:endParaRPr lang="es-GT" sz="12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FF712D1-66A5-4E82-AD3F-090E45A7385C}"/>
              </a:ext>
            </a:extLst>
          </p:cNvPr>
          <p:cNvSpPr/>
          <p:nvPr/>
        </p:nvSpPr>
        <p:spPr>
          <a:xfrm>
            <a:off x="6774502" y="5137222"/>
            <a:ext cx="3657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>
                <a:latin typeface="Segoe UI" panose="020B0502040204020203" pitchFamily="34" charset="0"/>
              </a:rPr>
              <a:t>4.3 Mejora del acceso a agua y saneamiento</a:t>
            </a:r>
            <a:endParaRPr lang="es-GT" sz="120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7AEEA14-4E1A-4AAF-946D-CE8877E0F54B}"/>
              </a:ext>
            </a:extLst>
          </p:cNvPr>
          <p:cNvSpPr/>
          <p:nvPr/>
        </p:nvSpPr>
        <p:spPr>
          <a:xfrm>
            <a:off x="6762697" y="5651752"/>
            <a:ext cx="5173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>
                <a:latin typeface="Segoe UI" panose="020B0502040204020203" pitchFamily="34" charset="0"/>
              </a:rPr>
              <a:t>4.4 Fortalecimiento de la producción agropecuaria y generación de ingresos</a:t>
            </a:r>
            <a:endParaRPr lang="es-GT" sz="1200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24296E5D-C125-4AE9-9B96-951C8AEC4701}"/>
              </a:ext>
            </a:extLst>
          </p:cNvPr>
          <p:cNvGrpSpPr/>
          <p:nvPr/>
        </p:nvGrpSpPr>
        <p:grpSpPr>
          <a:xfrm>
            <a:off x="6492697" y="4468757"/>
            <a:ext cx="270000" cy="270000"/>
            <a:chOff x="7832206" y="3080676"/>
            <a:chExt cx="549482" cy="684405"/>
          </a:xfrm>
        </p:grpSpPr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9A2B46A5-1C5D-4F31-AB27-5EA3819C951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3F951E81-8514-4B4D-B6BE-9B086096EF22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A9F669ED-0502-4722-8361-27444449A03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E729D3FE-0B60-4713-B4D2-1A22EC188326}"/>
              </a:ext>
            </a:extLst>
          </p:cNvPr>
          <p:cNvSpPr/>
          <p:nvPr/>
        </p:nvSpPr>
        <p:spPr>
          <a:xfrm>
            <a:off x="-4896" y="822779"/>
            <a:ext cx="12192000" cy="2413086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/>
              <a:t>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DC01193-65E4-44D3-9D1C-E5DF3F837F80}"/>
              </a:ext>
            </a:extLst>
          </p:cNvPr>
          <p:cNvSpPr txBox="1"/>
          <p:nvPr/>
        </p:nvSpPr>
        <p:spPr>
          <a:xfrm>
            <a:off x="502349" y="2019969"/>
            <a:ext cx="25320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GT">
                <a:latin typeface="Segoe UI" panose="020B0502040204020203" pitchFamily="34" charset="0"/>
                <a:cs typeface="Segoe UI" panose="020B0502040204020203" pitchFamily="34" charset="0"/>
              </a:rPr>
              <a:t>Ampliar cobertura de Brigadas de Atención Integral en áreas con alta desnutrición</a:t>
            </a: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94F6776-C0D7-4843-95F8-69F615C738CE}"/>
              </a:ext>
            </a:extLst>
          </p:cNvPr>
          <p:cNvSpPr/>
          <p:nvPr/>
        </p:nvSpPr>
        <p:spPr>
          <a:xfrm>
            <a:off x="502349" y="946245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9A59759-3F31-40EF-B6B0-C7C53B487BCC}"/>
              </a:ext>
            </a:extLst>
          </p:cNvPr>
          <p:cNvSpPr txBox="1"/>
          <p:nvPr/>
        </p:nvSpPr>
        <p:spPr>
          <a:xfrm>
            <a:off x="6727846" y="2028688"/>
            <a:ext cx="2362194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>
                <a:latin typeface="Segoe UI" panose="020B0502040204020203" pitchFamily="34" charset="0"/>
                <a:cs typeface="Segoe UI" panose="020B0502040204020203" pitchFamily="34" charset="0"/>
              </a:rPr>
              <a:t>Fortalecer la  coordinación interinstitucional de la iniciativa Mano a Mano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9601FE3-5C83-48F0-9B3A-3AFDCECFAFAD}"/>
              </a:ext>
            </a:extLst>
          </p:cNvPr>
          <p:cNvSpPr txBox="1"/>
          <p:nvPr/>
        </p:nvSpPr>
        <p:spPr>
          <a:xfrm>
            <a:off x="3496442" y="2026605"/>
            <a:ext cx="2752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GT">
                <a:latin typeface="Segoe UI" panose="020B0502040204020203" pitchFamily="34" charset="0"/>
                <a:cs typeface="Segoe UI" panose="020B0502040204020203" pitchFamily="34" charset="0"/>
              </a:rPr>
              <a:t>Implementar seguimiento efectivo para niños recuperados de la desnutrición aguda</a:t>
            </a: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200CB62-73C8-45B6-A87C-A05B8179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34" y="1395433"/>
            <a:ext cx="540000" cy="540000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15A489E9-1A77-4E65-A6CC-FAF0EBF8BB2D}"/>
              </a:ext>
            </a:extLst>
          </p:cNvPr>
          <p:cNvSpPr txBox="1"/>
          <p:nvPr/>
        </p:nvSpPr>
        <p:spPr>
          <a:xfrm>
            <a:off x="9866116" y="2028688"/>
            <a:ext cx="1901571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>
                <a:latin typeface="Segoe UI" panose="020B0502040204020203" pitchFamily="34" charset="0"/>
                <a:cs typeface="Segoe UI" panose="020B0502040204020203" pitchFamily="34" charset="0"/>
              </a:rPr>
              <a:t>Asegurar acciones que aborden el tema de la malnutrición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FA0CB79-4F14-42DC-B439-A9500C8EF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310" y="1450787"/>
            <a:ext cx="569182" cy="56918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C29EFC-1C5A-47F1-8106-55DF5BAA6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389" y="1454936"/>
            <a:ext cx="540000" cy="540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1897376F-5B06-423F-9800-49CA6A05C9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3302" y="1438974"/>
            <a:ext cx="547058" cy="540000"/>
          </a:xfrm>
          <a:prstGeom prst="rect">
            <a:avLst/>
          </a:prstGeom>
        </p:spPr>
      </p:pic>
      <p:sp>
        <p:nvSpPr>
          <p:cNvPr id="64" name="Elipse 63">
            <a:extLst>
              <a:ext uri="{FF2B5EF4-FFF2-40B4-BE49-F238E27FC236}">
                <a16:creationId xmlns:a16="http://schemas.microsoft.com/office/drawing/2014/main" id="{5018B521-F82E-40FC-84D1-23A2C23AD8D8}"/>
              </a:ext>
            </a:extLst>
          </p:cNvPr>
          <p:cNvSpPr/>
          <p:nvPr/>
        </p:nvSpPr>
        <p:spPr>
          <a:xfrm>
            <a:off x="259643" y="4603677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pic>
        <p:nvPicPr>
          <p:cNvPr id="6" name="Google Shape;110;p40">
            <a:extLst>
              <a:ext uri="{FF2B5EF4-FFF2-40B4-BE49-F238E27FC236}">
                <a16:creationId xmlns:a16="http://schemas.microsoft.com/office/drawing/2014/main" id="{F10CFEA9-4379-8892-D523-FB94CB42193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5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240704D-AAAC-ADC1-1FDC-1716D120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7AF91E28-63E3-7EFA-577F-81E3DDDDF7E6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3496A78-5179-CF82-1D38-B8F84A58C3C5}"/>
              </a:ext>
            </a:extLst>
          </p:cNvPr>
          <p:cNvSpPr/>
          <p:nvPr/>
        </p:nvSpPr>
        <p:spPr>
          <a:xfrm>
            <a:off x="1078993" y="186495"/>
            <a:ext cx="10021824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La infraestructura económica para el buen vivir</a:t>
            </a: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BDD1BD16-F189-F5DA-9807-355DFB9AAB85}"/>
              </a:ext>
            </a:extLst>
          </p:cNvPr>
          <p:cNvSpPr/>
          <p:nvPr/>
        </p:nvSpPr>
        <p:spPr>
          <a:xfrm>
            <a:off x="8521359" y="6462086"/>
            <a:ext cx="3596480" cy="41883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</a:t>
            </a:r>
            <a:r>
              <a:rPr lang="es-GT" sz="1800" b="1">
                <a:solidFill>
                  <a:srgbClr val="242424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10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MINECO, MAGA, CIV, ANADIE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8F519AAF-0D9B-660B-7606-9A2538B7B7D6}"/>
              </a:ext>
            </a:extLst>
          </p:cNvPr>
          <p:cNvSpPr txBox="1"/>
          <p:nvPr/>
        </p:nvSpPr>
        <p:spPr>
          <a:xfrm>
            <a:off x="6984448" y="4240551"/>
            <a:ext cx="5067112" cy="14455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>
                <a:latin typeface="Segoe UI" panose="020B0502040204020203" pitchFamily="34" charset="0"/>
                <a:cs typeface="Segoe UI" panose="020B0502040204020203" pitchFamily="34" charset="0"/>
              </a:rPr>
              <a:t>5.1 Mejora de la infraestructura de transporte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MX">
              <a:solidFill>
                <a:srgbClr val="FF0000"/>
              </a:solidFill>
              <a:effectLst/>
              <a:latin typeface="Segoe UI"/>
              <a:ea typeface="Times New Roman" panose="02020603050405020304" pitchFamily="18" charset="0"/>
              <a:cs typeface="Segoe UI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>
                <a:solidFill>
                  <a:schemeClr val="tx1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5.2 Desarrollo de la infraestructura terrestre</a:t>
            </a:r>
          </a:p>
          <a:p>
            <a:pPr algn="just"/>
            <a:endParaRPr lang="es-ES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5.3 Fortalecimiento de la infraestructura rural y agrícola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5FAE130-DDDB-9EA7-932A-EBD6F6F56B04}"/>
              </a:ext>
            </a:extLst>
          </p:cNvPr>
          <p:cNvGrpSpPr/>
          <p:nvPr/>
        </p:nvGrpSpPr>
        <p:grpSpPr>
          <a:xfrm>
            <a:off x="6692912" y="5366124"/>
            <a:ext cx="270000" cy="270000"/>
            <a:chOff x="7832206" y="3080676"/>
            <a:chExt cx="549482" cy="68440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663114F-5E97-B9D8-D573-12774D0B013A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2661C7A-316C-2B12-91FF-D5394A69245C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B2C58CD-6CCE-AA28-DBE1-F29508F74B7D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835F41D-3D38-AD5E-0A61-8E00B33EB100}"/>
              </a:ext>
            </a:extLst>
          </p:cNvPr>
          <p:cNvCxnSpPr>
            <a:cxnSpLocks/>
          </p:cNvCxnSpPr>
          <p:nvPr/>
        </p:nvCxnSpPr>
        <p:spPr>
          <a:xfrm flipH="1">
            <a:off x="6211046" y="3373584"/>
            <a:ext cx="0" cy="3492000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B0328E4-A178-3864-1F74-0CA7B2FE58B6}"/>
              </a:ext>
            </a:extLst>
          </p:cNvPr>
          <p:cNvSpPr/>
          <p:nvPr/>
        </p:nvSpPr>
        <p:spPr>
          <a:xfrm>
            <a:off x="6597101" y="3501834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36C4E38B-E18D-74AD-7E18-FF1BB912580E}"/>
              </a:ext>
            </a:extLst>
          </p:cNvPr>
          <p:cNvSpPr/>
          <p:nvPr/>
        </p:nvSpPr>
        <p:spPr>
          <a:xfrm>
            <a:off x="74161" y="3431873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F973CF26-A16A-E97E-1A2D-7B4063BB7CB7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244726" y="7229943"/>
            <a:ext cx="0" cy="1800000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E7B64D30-9452-834B-50EC-E1AA6542D926}"/>
              </a:ext>
            </a:extLst>
          </p:cNvPr>
          <p:cNvSpPr/>
          <p:nvPr/>
        </p:nvSpPr>
        <p:spPr>
          <a:xfrm>
            <a:off x="216489" y="404429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40FFEF8C-24DD-5011-AF9A-78044342D69C}"/>
              </a:ext>
            </a:extLst>
          </p:cNvPr>
          <p:cNvSpPr/>
          <p:nvPr/>
        </p:nvSpPr>
        <p:spPr>
          <a:xfrm>
            <a:off x="216489" y="4542146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B4A0F63-3417-72C1-8231-AFD995231D55}"/>
              </a:ext>
            </a:extLst>
          </p:cNvPr>
          <p:cNvSpPr/>
          <p:nvPr/>
        </p:nvSpPr>
        <p:spPr>
          <a:xfrm>
            <a:off x="226135" y="4897302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D0EF99A-703C-B9F7-4232-24A84209A899}"/>
              </a:ext>
            </a:extLst>
          </p:cNvPr>
          <p:cNvSpPr/>
          <p:nvPr/>
        </p:nvSpPr>
        <p:spPr>
          <a:xfrm>
            <a:off x="216489" y="5448880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8242065-A62C-1C85-49DF-F531EE75B7D8}"/>
              </a:ext>
            </a:extLst>
          </p:cNvPr>
          <p:cNvGrpSpPr/>
          <p:nvPr/>
        </p:nvGrpSpPr>
        <p:grpSpPr>
          <a:xfrm>
            <a:off x="6692913" y="4240551"/>
            <a:ext cx="270000" cy="270000"/>
            <a:chOff x="7832206" y="3080673"/>
            <a:chExt cx="549481" cy="684404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527EAF-973E-C29E-E8A4-A1CA71A60D78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AC50CFEF-ECB9-C237-2329-E76681017E19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E926375F-406B-01FB-B95E-331234809541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77D3B9F-E9AD-1EB6-6D7D-5CEF22342CF3}"/>
              </a:ext>
            </a:extLst>
          </p:cNvPr>
          <p:cNvGrpSpPr/>
          <p:nvPr/>
        </p:nvGrpSpPr>
        <p:grpSpPr>
          <a:xfrm>
            <a:off x="6692913" y="4833166"/>
            <a:ext cx="270000" cy="270000"/>
            <a:chOff x="6469627" y="2583342"/>
            <a:chExt cx="338680" cy="200727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3862725A-D1EC-96A6-F5FD-B35171DA1B6B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D550C1B-8255-C3C5-C492-5EE8DCB11CB8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C8D87F4-42B8-D5A8-6D15-EB2CD08DF5E9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2A5FB45-E999-4514-A6ED-8551B610B09F}"/>
              </a:ext>
            </a:extLst>
          </p:cNvPr>
          <p:cNvSpPr txBox="1"/>
          <p:nvPr/>
        </p:nvSpPr>
        <p:spPr>
          <a:xfrm>
            <a:off x="392038" y="3916886"/>
            <a:ext cx="5536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120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Ampliación, mejoramiento y reposición de c</a:t>
            </a:r>
            <a:r>
              <a:rPr lang="es-ES" sz="120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carreteras primarias (</a:t>
            </a:r>
            <a:r>
              <a:rPr lang="es-GT" sz="120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72.87 km)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84898A4-6ACB-49D1-9564-EE6FB74FFB70}"/>
              </a:ext>
            </a:extLst>
          </p:cNvPr>
          <p:cNvSpPr txBox="1"/>
          <p:nvPr/>
        </p:nvSpPr>
        <p:spPr>
          <a:xfrm>
            <a:off x="392038" y="4486688"/>
            <a:ext cx="55368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>
                <a:latin typeface="Segoe UI"/>
                <a:ea typeface="+mn-ea"/>
                <a:cs typeface="Segoe UI"/>
              </a:rPr>
              <a:t>A</a:t>
            </a:r>
            <a:r>
              <a:rPr lang="es-GT" sz="1200">
                <a:latin typeface="Segoe UI"/>
                <a:cs typeface="Segoe UI"/>
              </a:rPr>
              <a:t>mpliación, mejoramiento reposición de carreteras secundarias (102.10 km)</a:t>
            </a:r>
            <a:endParaRPr lang="es-GT" sz="1200" b="1">
              <a:latin typeface="Segoe UI"/>
              <a:ea typeface="+mn-ea"/>
              <a:cs typeface="Segoe UI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81DEAF0-1D37-4F08-A2B2-3337F8861B70}"/>
              </a:ext>
            </a:extLst>
          </p:cNvPr>
          <p:cNvSpPr txBox="1"/>
          <p:nvPr/>
        </p:nvSpPr>
        <p:spPr>
          <a:xfrm>
            <a:off x="392038" y="4868163"/>
            <a:ext cx="5536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120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CAMINOS RURALES: mejoramiento de caminos rurales (20.41 km.)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2D966D1-A58F-4983-8C81-4C23FF04564A}"/>
              </a:ext>
            </a:extLst>
          </p:cNvPr>
          <p:cNvSpPr/>
          <p:nvPr/>
        </p:nvSpPr>
        <p:spPr>
          <a:xfrm>
            <a:off x="392038" y="5182801"/>
            <a:ext cx="5536800" cy="72272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Construcción, ampliación, reposición y mejoramiento de puentes y pasos a desnivel (398.74 metros)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CCD05C-D6D4-47AD-BE00-79DDC902D3AD}"/>
              </a:ext>
            </a:extLst>
          </p:cNvPr>
          <p:cNvSpPr/>
          <p:nvPr/>
        </p:nvSpPr>
        <p:spPr>
          <a:xfrm>
            <a:off x="392038" y="5785139"/>
            <a:ext cx="38972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12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Aprobación de la Política Nacional de Riego 2024-2032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A6BEE18-8807-493A-A9EF-95B0494ED686}"/>
              </a:ext>
            </a:extLst>
          </p:cNvPr>
          <p:cNvSpPr/>
          <p:nvPr/>
        </p:nvSpPr>
        <p:spPr>
          <a:xfrm>
            <a:off x="216489" y="5883049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2B82A1-245A-48F0-95CA-0E9EFEE87FEC}"/>
              </a:ext>
            </a:extLst>
          </p:cNvPr>
          <p:cNvSpPr/>
          <p:nvPr/>
        </p:nvSpPr>
        <p:spPr>
          <a:xfrm>
            <a:off x="-1" y="836097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1A3B887-509A-4656-8B40-2A5EB5509B67}"/>
              </a:ext>
            </a:extLst>
          </p:cNvPr>
          <p:cNvSpPr txBox="1"/>
          <p:nvPr/>
        </p:nvSpPr>
        <p:spPr>
          <a:xfrm>
            <a:off x="1699155" y="2176065"/>
            <a:ext cx="2587242" cy="6706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sz="1200"/>
              <a:t>Promover los acuerdos comerciales internacionales para dinamizar la inversión en el país.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26AF1345-822C-418D-9816-491230C27F62}"/>
              </a:ext>
            </a:extLst>
          </p:cNvPr>
          <p:cNvSpPr/>
          <p:nvPr/>
        </p:nvSpPr>
        <p:spPr>
          <a:xfrm>
            <a:off x="491182" y="1056787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7AE2972-4F13-492D-8B3F-6915C3A8176E}"/>
              </a:ext>
            </a:extLst>
          </p:cNvPr>
          <p:cNvSpPr txBox="1"/>
          <p:nvPr/>
        </p:nvSpPr>
        <p:spPr>
          <a:xfrm>
            <a:off x="5234865" y="2232971"/>
            <a:ext cx="1749583" cy="6706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sz="1200">
                <a:latin typeface="Segoe UI"/>
                <a:cs typeface="Segoe UI"/>
              </a:rPr>
              <a:t>Avanzar en la construcción la fase 1 del metro.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3B66E80-3306-4EB2-91DF-796E930BED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2776" y="1523438"/>
            <a:ext cx="540000" cy="596512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2A405AA9-26E2-45F3-92DD-0136D6DBD0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5946" y="1511874"/>
            <a:ext cx="540000" cy="611223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58ECE56-AA8C-41B5-AE68-50172576F6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0557" y="1502975"/>
            <a:ext cx="540000" cy="541902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BBC54A29-9CE0-41AF-A5DF-204B302AC057}"/>
              </a:ext>
            </a:extLst>
          </p:cNvPr>
          <p:cNvSpPr txBox="1"/>
          <p:nvPr/>
        </p:nvSpPr>
        <p:spPr>
          <a:xfrm>
            <a:off x="8507653" y="2160184"/>
            <a:ext cx="2587242" cy="6706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lnSpc>
                <a:spcPct val="107000"/>
              </a:lnSpc>
              <a:spcAft>
                <a:spcPts val="800"/>
              </a:spcAft>
              <a:defRPr sz="1200">
                <a:effectLst/>
                <a:latin typeface="Segoe UI"/>
                <a:ea typeface="Times New Roman" panose="02020603050405020304" pitchFamily="18" charset="0"/>
                <a:cs typeface="Segoe UI"/>
              </a:defRPr>
            </a:lvl1pPr>
          </a:lstStyle>
          <a:p>
            <a:r>
              <a:rPr lang="es-GT"/>
              <a:t>Implementar la Política Nacional de Riego y asegurar su avance a través de indicadores de medición.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7652492-DEDC-4036-1553-6C8184658BBD}"/>
              </a:ext>
            </a:extLst>
          </p:cNvPr>
          <p:cNvCxnSpPr>
            <a:cxnSpLocks/>
            <a:stCxn id="27" idx="0"/>
          </p:cNvCxnSpPr>
          <p:nvPr/>
        </p:nvCxnSpPr>
        <p:spPr>
          <a:xfrm flipH="1">
            <a:off x="270881" y="4044298"/>
            <a:ext cx="6446" cy="1879550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110;p40">
            <a:extLst>
              <a:ext uri="{FF2B5EF4-FFF2-40B4-BE49-F238E27FC236}">
                <a16:creationId xmlns:a16="http://schemas.microsoft.com/office/drawing/2014/main" id="{FC4F6925-7123-4AF2-D000-B3B6AFE9FBB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4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BF1AD0F4-466F-56E9-545D-F7124155F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DF1570D0-08F1-F189-C20C-C011CD45D88F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7FC6447-9AC0-CA8F-81FF-E313157A93B5}"/>
              </a:ext>
            </a:extLst>
          </p:cNvPr>
          <p:cNvSpPr/>
          <p:nvPr/>
        </p:nvSpPr>
        <p:spPr>
          <a:xfrm>
            <a:off x="1706731" y="177486"/>
            <a:ext cx="10021824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s-MX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Avanzando para cerrar la brecha digital con tecnología e innovación</a:t>
            </a:r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F5FDC2D-4A06-A442-EBBB-A1878453C153}"/>
              </a:ext>
            </a:extLst>
          </p:cNvPr>
          <p:cNvSpPr/>
          <p:nvPr/>
        </p:nvSpPr>
        <p:spPr>
          <a:xfrm>
            <a:off x="7480077" y="6439162"/>
            <a:ext cx="4711922" cy="41883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</a:t>
            </a:r>
            <a:r>
              <a:rPr lang="es-GT" sz="1800" b="1">
                <a:solidFill>
                  <a:srgbClr val="242424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10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MEM, MINECO, ANADIE, INGUAT, SENACYT, CPGAE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655D1874-A6D4-2F3C-1959-6793E63CED8C}"/>
              </a:ext>
            </a:extLst>
          </p:cNvPr>
          <p:cNvSpPr txBox="1"/>
          <p:nvPr/>
        </p:nvSpPr>
        <p:spPr>
          <a:xfrm>
            <a:off x="7181652" y="3637608"/>
            <a:ext cx="5067112" cy="290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 sz="120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</a:t>
            </a:r>
            <a:r>
              <a:rPr lang="es-MX" sz="12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 Generación de energía sostenible</a:t>
            </a:r>
            <a:endParaRPr lang="es-ES" sz="1200">
              <a:solidFill>
                <a:srgbClr val="24242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.2 Inversión y desarrollo económico</a:t>
            </a:r>
          </a:p>
          <a:p>
            <a:pPr algn="just">
              <a:spcAft>
                <a:spcPts val="600"/>
              </a:spcAft>
            </a:pPr>
            <a:endParaRPr lang="es-ES" sz="1200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.3 Promoción de fuentes de energía</a:t>
            </a:r>
          </a:p>
          <a:p>
            <a:pPr algn="just">
              <a:spcAft>
                <a:spcPts val="600"/>
              </a:spcAft>
            </a:pPr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6.4 Desarrollo del turismo</a:t>
            </a:r>
          </a:p>
          <a:p>
            <a:pPr algn="just">
              <a:spcAft>
                <a:spcPts val="600"/>
              </a:spcAft>
            </a:pPr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6.5 Sostenibilidad en el turismo</a:t>
            </a:r>
          </a:p>
          <a:p>
            <a:pPr algn="just">
              <a:spcAft>
                <a:spcPts val="600"/>
              </a:spcAft>
            </a:pPr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6.6 Fomento a la inversión mediante certeza jurídica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C82C7D6-2B4B-8D75-F4C9-BEEB9499FD6A}"/>
              </a:ext>
            </a:extLst>
          </p:cNvPr>
          <p:cNvCxnSpPr>
            <a:cxnSpLocks/>
          </p:cNvCxnSpPr>
          <p:nvPr/>
        </p:nvCxnSpPr>
        <p:spPr>
          <a:xfrm flipH="1">
            <a:off x="6317561" y="3087349"/>
            <a:ext cx="0" cy="3780000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EA29B9D-A280-3AB2-7EDB-9613AFC72CBC}"/>
              </a:ext>
            </a:extLst>
          </p:cNvPr>
          <p:cNvSpPr/>
          <p:nvPr/>
        </p:nvSpPr>
        <p:spPr>
          <a:xfrm>
            <a:off x="7025761" y="3284258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1FAAAEA2-F5CF-F702-67F2-F2EE71EAFAB2}"/>
              </a:ext>
            </a:extLst>
          </p:cNvPr>
          <p:cNvSpPr/>
          <p:nvPr/>
        </p:nvSpPr>
        <p:spPr>
          <a:xfrm>
            <a:off x="383878" y="3934908"/>
            <a:ext cx="5908113" cy="6510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>
                <a:solidFill>
                  <a:srgbClr val="000000"/>
                </a:solidFill>
                <a:latin typeface="Segoe UI"/>
                <a:cs typeface="Segoe UI"/>
              </a:rPr>
              <a:t>El porcentaje de la matriz energética con energía de fuentes renovables se reportó en 57.17% (La meta a largo plazo es alcanzar 80% según la Política Energética</a:t>
            </a:r>
            <a:br>
              <a:rPr lang="es-MX" sz="1200">
                <a:solidFill>
                  <a:srgbClr val="000000"/>
                </a:solidFill>
                <a:latin typeface="Segoe UI"/>
                <a:cs typeface="Segoe UI"/>
              </a:rPr>
            </a:br>
            <a:r>
              <a:rPr lang="es-MX" sz="1200">
                <a:solidFill>
                  <a:srgbClr val="000000"/>
                </a:solidFill>
                <a:latin typeface="Segoe UI"/>
                <a:cs typeface="Segoe UI"/>
              </a:rPr>
              <a:t>2013-2027).</a:t>
            </a:r>
            <a:endParaRPr lang="es-GT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435D0BC4-85FD-4C76-3AB6-541A984E63F0}"/>
              </a:ext>
            </a:extLst>
          </p:cNvPr>
          <p:cNvSpPr/>
          <p:nvPr/>
        </p:nvSpPr>
        <p:spPr>
          <a:xfrm>
            <a:off x="412806" y="5353317"/>
            <a:ext cx="5536800" cy="30785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GT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Inversión extranjera directa en el país (</a:t>
            </a:r>
            <a:r>
              <a:rPr lang="es-MX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US$ 1,235.2 millones)</a:t>
            </a:r>
            <a:endParaRPr lang="es-GT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3AF35B3-E9D6-1828-667E-1752BD041505}"/>
              </a:ext>
            </a:extLst>
          </p:cNvPr>
          <p:cNvSpPr/>
          <p:nvPr/>
        </p:nvSpPr>
        <p:spPr>
          <a:xfrm>
            <a:off x="397473" y="4654075"/>
            <a:ext cx="5894518" cy="5208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Participación en eventos de diálogo y consulta con pueblos indígenas y otros sectores, para proyectos energéticos y mineros (31)</a:t>
            </a:r>
            <a:endParaRPr lang="es-GT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0BF3A485-87AE-090C-E847-7A3054CE229D}"/>
              </a:ext>
            </a:extLst>
          </p:cNvPr>
          <p:cNvSpPr/>
          <p:nvPr/>
        </p:nvSpPr>
        <p:spPr>
          <a:xfrm>
            <a:off x="223065" y="3284258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269DEBE-8C5D-8F52-1726-4AEFF8DFAC10}"/>
              </a:ext>
            </a:extLst>
          </p:cNvPr>
          <p:cNvCxnSpPr>
            <a:cxnSpLocks/>
            <a:stCxn id="27" idx="4"/>
            <a:endCxn id="17" idx="4"/>
          </p:cNvCxnSpPr>
          <p:nvPr/>
        </p:nvCxnSpPr>
        <p:spPr>
          <a:xfrm flipH="1">
            <a:off x="336069" y="4181719"/>
            <a:ext cx="2233" cy="1937594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6981D33A-0E95-6A17-59D3-1E094E1642C6}"/>
              </a:ext>
            </a:extLst>
          </p:cNvPr>
          <p:cNvSpPr/>
          <p:nvPr/>
        </p:nvSpPr>
        <p:spPr>
          <a:xfrm>
            <a:off x="277464" y="4064310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ED3E8E6-C850-4DC5-8CB6-E02CBEDB3108}"/>
              </a:ext>
            </a:extLst>
          </p:cNvPr>
          <p:cNvSpPr/>
          <p:nvPr/>
        </p:nvSpPr>
        <p:spPr>
          <a:xfrm>
            <a:off x="282042" y="473534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D11FFAD-A325-9C96-DF33-40328020191B}"/>
              </a:ext>
            </a:extLst>
          </p:cNvPr>
          <p:cNvSpPr/>
          <p:nvPr/>
        </p:nvSpPr>
        <p:spPr>
          <a:xfrm>
            <a:off x="286665" y="5430895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2ECB6D5-2EEB-D81C-E156-ED7B49ED462E}"/>
              </a:ext>
            </a:extLst>
          </p:cNvPr>
          <p:cNvSpPr txBox="1"/>
          <p:nvPr/>
        </p:nvSpPr>
        <p:spPr>
          <a:xfrm>
            <a:off x="398255" y="5875720"/>
            <a:ext cx="5909444" cy="71848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07000"/>
              </a:lnSpc>
              <a:spcAft>
                <a:spcPts val="80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latin typeface="Segoe UI"/>
                <a:cs typeface="Segoe UI"/>
              </a:rPr>
              <a:t>Implementación de una Plataforma de Inteligencia Turística que permite a los gestores de destinos turísticos analizar las dinámicas y comportamiento de los visitantes durante el ciclo del viaje en tiempo real.</a:t>
            </a:r>
            <a:endParaRPr lang="es-GT" sz="120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AC109166-8703-BECE-F3DA-6DADBA73B31A}"/>
              </a:ext>
            </a:extLst>
          </p:cNvPr>
          <p:cNvGrpSpPr/>
          <p:nvPr/>
        </p:nvGrpSpPr>
        <p:grpSpPr>
          <a:xfrm>
            <a:off x="6791141" y="3670484"/>
            <a:ext cx="270000" cy="270000"/>
            <a:chOff x="7832206" y="3080673"/>
            <a:chExt cx="549481" cy="684404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CB8063EB-BC26-617E-43D7-7F31885DB8EF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E7053EE-A368-5557-A2E1-1F52A559F091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4DF55D3B-A73B-8DBA-2953-A1B04FA24978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69B920F-5F97-3DC8-768D-B22945F44D95}"/>
              </a:ext>
            </a:extLst>
          </p:cNvPr>
          <p:cNvGrpSpPr/>
          <p:nvPr/>
        </p:nvGrpSpPr>
        <p:grpSpPr>
          <a:xfrm>
            <a:off x="6791141" y="6188083"/>
            <a:ext cx="270000" cy="270000"/>
            <a:chOff x="7832206" y="3080676"/>
            <a:chExt cx="549482" cy="68440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D51DF3C-0837-DAD7-B3EC-AD70DDBB6899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23897DA-BADA-0303-86B2-E59C3EBD6F18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928F559-E4F1-B09E-C193-30DE8A5080D8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E2B657A-68C1-F2AE-C121-7502064D8E7D}"/>
              </a:ext>
            </a:extLst>
          </p:cNvPr>
          <p:cNvGrpSpPr/>
          <p:nvPr/>
        </p:nvGrpSpPr>
        <p:grpSpPr>
          <a:xfrm>
            <a:off x="6791141" y="5658120"/>
            <a:ext cx="270000" cy="270000"/>
            <a:chOff x="7832206" y="3080676"/>
            <a:chExt cx="549482" cy="68440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EF3EA3A-A3E8-1E72-6376-C6007C56011A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8683C3D-843F-0F49-22A1-F190E999CBC6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E2A889-8FD0-4133-5F5A-A2BB5E6ABCBD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FF98853-493E-0B32-F98A-02A36467B0F2}"/>
              </a:ext>
            </a:extLst>
          </p:cNvPr>
          <p:cNvGrpSpPr/>
          <p:nvPr/>
        </p:nvGrpSpPr>
        <p:grpSpPr>
          <a:xfrm>
            <a:off x="6791141" y="5133754"/>
            <a:ext cx="270000" cy="270000"/>
            <a:chOff x="7832206" y="3080676"/>
            <a:chExt cx="549482" cy="684405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794EC74A-6AFE-0C9F-A009-45D075A86425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EA5ED309-9B76-BCA8-2BF6-42C59F5AA79B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AF53F64F-DBA1-F512-ABC7-43C0C6F28E8D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933C3FD-CDA5-7B1C-BF16-A66FC25FCA97}"/>
              </a:ext>
            </a:extLst>
          </p:cNvPr>
          <p:cNvGrpSpPr/>
          <p:nvPr/>
        </p:nvGrpSpPr>
        <p:grpSpPr>
          <a:xfrm>
            <a:off x="6791141" y="4677806"/>
            <a:ext cx="270000" cy="270000"/>
            <a:chOff x="7832206" y="3080676"/>
            <a:chExt cx="549482" cy="684405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1F9054F5-5FA7-D5FA-214B-BB5440C0B48A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8E599494-709D-5EA5-A05C-B58917EC6545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5AE6DE0E-E7C3-1F39-882F-280D8C386FAB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62D40933-C341-D6CF-DD66-05DE9368576C}"/>
              </a:ext>
            </a:extLst>
          </p:cNvPr>
          <p:cNvGrpSpPr/>
          <p:nvPr/>
        </p:nvGrpSpPr>
        <p:grpSpPr>
          <a:xfrm>
            <a:off x="6791141" y="4152449"/>
            <a:ext cx="270000" cy="270000"/>
            <a:chOff x="7832206" y="3080673"/>
            <a:chExt cx="549481" cy="684404"/>
          </a:xfrm>
        </p:grpSpPr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46548FF8-5D1D-3BFD-5E11-D43B9D1507F1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D2C7AE86-B3EA-EF79-7A12-E0669E71C373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23CDD7C8-76BC-670F-BF21-C667D913A25C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CF5A6608-3D4A-1FC6-860A-E8DFE922447D}"/>
              </a:ext>
            </a:extLst>
          </p:cNvPr>
          <p:cNvSpPr/>
          <p:nvPr/>
        </p:nvSpPr>
        <p:spPr>
          <a:xfrm>
            <a:off x="275231" y="6001904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CFA5213A-8C72-4483-8624-9EEC1DE5F5AB}"/>
              </a:ext>
            </a:extLst>
          </p:cNvPr>
          <p:cNvSpPr/>
          <p:nvPr/>
        </p:nvSpPr>
        <p:spPr>
          <a:xfrm>
            <a:off x="-3800" y="825992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676EC0A-F3EA-49F3-AFB8-E523D6D14906}"/>
              </a:ext>
            </a:extLst>
          </p:cNvPr>
          <p:cNvSpPr txBox="1"/>
          <p:nvPr/>
        </p:nvSpPr>
        <p:spPr>
          <a:xfrm>
            <a:off x="713850" y="2054728"/>
            <a:ext cx="2006675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/>
              <a:t>Aumentar la inversión en proyectos de energías renovables</a:t>
            </a: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91D35321-00A7-4375-B1DF-C5387E6C42A4}"/>
              </a:ext>
            </a:extLst>
          </p:cNvPr>
          <p:cNvSpPr/>
          <p:nvPr/>
        </p:nvSpPr>
        <p:spPr>
          <a:xfrm>
            <a:off x="488413" y="840355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58848F3-4AE8-4BF0-B0DF-995A16251D22}"/>
              </a:ext>
            </a:extLst>
          </p:cNvPr>
          <p:cNvSpPr txBox="1"/>
          <p:nvPr/>
        </p:nvSpPr>
        <p:spPr>
          <a:xfrm>
            <a:off x="6447611" y="2054728"/>
            <a:ext cx="2420160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/>
              <a:t>Aumentar la inversión en investigación y desarrollo para fomentar la innovación y la competitividad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D517017-B2C9-48F4-82FE-0CC46CB98440}"/>
              </a:ext>
            </a:extLst>
          </p:cNvPr>
          <p:cNvSpPr txBox="1"/>
          <p:nvPr/>
        </p:nvSpPr>
        <p:spPr>
          <a:xfrm>
            <a:off x="3502612" y="2054728"/>
            <a:ext cx="2220704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lnSpc>
                <a:spcPct val="107000"/>
              </a:lnSpc>
              <a:spcAft>
                <a:spcPts val="800"/>
              </a:spcAft>
              <a:defRPr sz="12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es-GT" sz="1400"/>
              <a:t>Medir el impacto real del turismo en la economía del país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D72AB807-1E6F-4C02-AEA3-92F0689C33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9668" y="1471807"/>
            <a:ext cx="540000" cy="48857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4D535914-8DFF-4F0D-AD7C-071075EF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169" y="1462765"/>
            <a:ext cx="540000" cy="525788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E44CF1F3-961F-4A39-817D-A162C55BAB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077" y="1453421"/>
            <a:ext cx="540000" cy="575526"/>
          </a:xfrm>
          <a:prstGeom prst="rect">
            <a:avLst/>
          </a:prstGeom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id="{9C95A6B1-E767-4905-B781-9256C647417D}"/>
              </a:ext>
            </a:extLst>
          </p:cNvPr>
          <p:cNvSpPr/>
          <p:nvPr/>
        </p:nvSpPr>
        <p:spPr>
          <a:xfrm>
            <a:off x="9649858" y="2054728"/>
            <a:ext cx="2259763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Alcanzar 80% de la matriz energética con energía de fuentes renovables </a:t>
            </a:r>
            <a:endParaRPr lang="es-GT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131DF045-F80B-4248-BFB0-7AC9FE85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2332" y="1415587"/>
            <a:ext cx="540000" cy="639141"/>
          </a:xfrm>
          <a:prstGeom prst="rect">
            <a:avLst/>
          </a:prstGeom>
        </p:spPr>
      </p:pic>
      <p:pic>
        <p:nvPicPr>
          <p:cNvPr id="5" name="Google Shape;110;p40">
            <a:extLst>
              <a:ext uri="{FF2B5EF4-FFF2-40B4-BE49-F238E27FC236}">
                <a16:creationId xmlns:a16="http://schemas.microsoft.com/office/drawing/2014/main" id="{ECA8CE3C-8AE0-5167-820C-C88365F4E24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4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64" grpId="0"/>
      <p:bldP spid="66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ángulo 76">
            <a:extLst>
              <a:ext uri="{FF2B5EF4-FFF2-40B4-BE49-F238E27FC236}">
                <a16:creationId xmlns:a16="http://schemas.microsoft.com/office/drawing/2014/main" id="{3F1A5D0A-8C8B-45DD-820E-D9ED84C57ADA}"/>
              </a:ext>
            </a:extLst>
          </p:cNvPr>
          <p:cNvSpPr/>
          <p:nvPr/>
        </p:nvSpPr>
        <p:spPr>
          <a:xfrm>
            <a:off x="-1" y="797081"/>
            <a:ext cx="12192000" cy="2088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161913-9178-DB66-B00D-A459B7A8C004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1416263" y="169284"/>
            <a:ext cx="9359471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 algn="ctr">
              <a:defRPr/>
            </a:pPr>
            <a:r>
              <a:rPr lang="es-GT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 Seguridad democrática en un país para vivir</a:t>
            </a:r>
            <a:endParaRPr lang="es-ES"/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6169615" y="6518456"/>
            <a:ext cx="6114196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sz="110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MINDEF, MINGOB, MICUDE, SVET, CONADI, SEPREM, Instituto de la Víctima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F7E34C6B-0A83-8B7F-3BCD-801652072E62}"/>
              </a:ext>
            </a:extLst>
          </p:cNvPr>
          <p:cNvSpPr txBox="1"/>
          <p:nvPr/>
        </p:nvSpPr>
        <p:spPr>
          <a:xfrm>
            <a:off x="6772290" y="3285821"/>
            <a:ext cx="5155873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5895" indent="-175895" algn="just">
              <a:buFont typeface="Arial" panose="020B0604020202020204" pitchFamily="34" charset="0"/>
              <a:buChar char="•"/>
            </a:pPr>
            <a:endParaRPr lang="es-ES" sz="1200" i="0" dirty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dirty="0">
                <a:latin typeface="Segoe UI"/>
                <a:cs typeface="Segoe UI"/>
              </a:rPr>
              <a:t>7.1</a:t>
            </a:r>
            <a:r>
              <a:rPr lang="es-MX" sz="1200" dirty="0">
                <a:solidFill>
                  <a:srgbClr val="000000"/>
                </a:solidFill>
                <a:latin typeface="Segoe UI"/>
                <a:cs typeface="Segoe UI"/>
              </a:rPr>
              <a:t> Fortale</a:t>
            </a:r>
            <a:r>
              <a:rPr lang="es-MX" sz="1200" dirty="0">
                <a:latin typeface="Segoe UI"/>
                <a:cs typeface="Segoe UI"/>
              </a:rPr>
              <a:t>cimiento de las capacidades de seguridad y defensa</a:t>
            </a:r>
          </a:p>
          <a:p>
            <a:pPr algn="just"/>
            <a:r>
              <a:rPr lang="es-MX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" sz="12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7.2 Mejora de </a:t>
            </a:r>
            <a:r>
              <a:rPr lang="es-MX" sz="1200" dirty="0">
                <a:latin typeface="Segoe UI" panose="020B0502040204020203" pitchFamily="34" charset="0"/>
                <a:cs typeface="Segoe UI" panose="020B0502040204020203" pitchFamily="34" charset="0"/>
              </a:rPr>
              <a:t>la capacidad instalada e infraestructura </a:t>
            </a:r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 la policía </a:t>
            </a:r>
            <a:endParaRPr lang="es-ES" sz="1200" i="0" dirty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1200" i="0" dirty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7.3 Impulso de un modelo de gestión penitenciaria</a:t>
            </a:r>
            <a:r>
              <a:rPr lang="es-MX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MX" sz="120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7.4 Prevención de la violencia y el delito </a:t>
            </a:r>
          </a:p>
          <a:p>
            <a:pPr algn="just"/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7.5 Coordinación y comunicación entre seguridad y comunidad </a:t>
            </a:r>
          </a:p>
          <a:p>
            <a:pPr algn="just"/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7.6 Seguridad y derechos humanos</a:t>
            </a:r>
          </a:p>
          <a:p>
            <a:pPr algn="just"/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7.7 Fortalecimiento de la lucha contra el crimen organizado y delitos transnacionales </a:t>
            </a:r>
          </a:p>
          <a:p>
            <a:pPr algn="just"/>
            <a:endParaRPr lang="es-GT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5D63B3D-0329-0397-0C65-013296404B80}"/>
              </a:ext>
            </a:extLst>
          </p:cNvPr>
          <p:cNvGrpSpPr/>
          <p:nvPr/>
        </p:nvGrpSpPr>
        <p:grpSpPr>
          <a:xfrm>
            <a:off x="6451889" y="3798144"/>
            <a:ext cx="270000" cy="270000"/>
            <a:chOff x="7832206" y="3080676"/>
            <a:chExt cx="549482" cy="68440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20F2D34-4C8C-FCBA-1348-F9468514B9FA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CC022BB-3E60-8822-78C2-D6C18B9406E9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9FE5F1F-FB63-E4A3-A4C5-710DC8EB40C6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4076438-3A91-9AE0-8B68-25211BD39136}"/>
              </a:ext>
            </a:extLst>
          </p:cNvPr>
          <p:cNvGrpSpPr/>
          <p:nvPr/>
        </p:nvGrpSpPr>
        <p:grpSpPr>
          <a:xfrm>
            <a:off x="6451905" y="3385989"/>
            <a:ext cx="270000" cy="270000"/>
            <a:chOff x="7832206" y="3080673"/>
            <a:chExt cx="549481" cy="68440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0776876-73B5-5A5E-E3A8-C8E99420972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8A8DEA4-FB85-8097-3CB9-E994A23C2A7B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976EA94-A72F-4CCC-C2B3-DEC9500987EA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 flipH="1">
            <a:off x="6086592" y="2722133"/>
            <a:ext cx="0" cy="4179089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6685804" y="2829036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322C44-75BD-558F-8C6E-FF465EBAB57F}"/>
              </a:ext>
            </a:extLst>
          </p:cNvPr>
          <p:cNvSpPr/>
          <p:nvPr/>
        </p:nvSpPr>
        <p:spPr>
          <a:xfrm>
            <a:off x="424226" y="3223652"/>
            <a:ext cx="5510080" cy="3046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MX" sz="1200">
                <a:solidFill>
                  <a:schemeClr val="tx1"/>
                </a:solidFill>
                <a:latin typeface="Segoe UI"/>
                <a:cs typeface="Segoe UI"/>
              </a:rPr>
              <a:t>Agentes nuevos de la Policía Nacional Civil (2,431)</a:t>
            </a:r>
            <a:endParaRPr lang="es-GT" sz="120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F348341-860D-1A5F-D608-90AC6136FD08}"/>
              </a:ext>
            </a:extLst>
          </p:cNvPr>
          <p:cNvSpPr/>
          <p:nvPr/>
        </p:nvSpPr>
        <p:spPr>
          <a:xfrm>
            <a:off x="424226" y="4158362"/>
            <a:ext cx="5448568" cy="3856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Creación de Comisiones de Prevención de violencia y Delito</a:t>
            </a:r>
            <a:br>
              <a:rPr lang="es-MX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MX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(1,208: 3 departamentales, 129 municipales y 1,076 comunitarias).  </a:t>
            </a:r>
            <a:endParaRPr lang="es-GT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AC1E9E6-9C25-F89F-6DCF-48486F2502B7}"/>
              </a:ext>
            </a:extLst>
          </p:cNvPr>
          <p:cNvSpPr/>
          <p:nvPr/>
        </p:nvSpPr>
        <p:spPr>
          <a:xfrm>
            <a:off x="424226" y="3771596"/>
            <a:ext cx="5557509" cy="2004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Entrega del Centro de Detención de Máxima Seguridad Renovación 1</a:t>
            </a:r>
            <a:endParaRPr lang="es-GT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386320" y="2788780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</p:cNvCxnSpPr>
          <p:nvPr/>
        </p:nvCxnSpPr>
        <p:spPr>
          <a:xfrm>
            <a:off x="377990" y="3353867"/>
            <a:ext cx="0" cy="3312000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686BBB78-7270-08B4-A9B4-AC7C3F5B146A}"/>
              </a:ext>
            </a:extLst>
          </p:cNvPr>
          <p:cNvSpPr/>
          <p:nvPr/>
        </p:nvSpPr>
        <p:spPr>
          <a:xfrm>
            <a:off x="301892" y="334518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72A27D5-5DE1-8845-E99D-F74E1852E037}"/>
              </a:ext>
            </a:extLst>
          </p:cNvPr>
          <p:cNvSpPr/>
          <p:nvPr/>
        </p:nvSpPr>
        <p:spPr>
          <a:xfrm>
            <a:off x="319369" y="381054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16B0431-334E-2774-8CE3-899CA667DC41}"/>
              </a:ext>
            </a:extLst>
          </p:cNvPr>
          <p:cNvSpPr/>
          <p:nvPr/>
        </p:nvSpPr>
        <p:spPr>
          <a:xfrm>
            <a:off x="301892" y="419031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C8F0094-7295-4314-BD45-F6E45DFBC506}"/>
              </a:ext>
            </a:extLst>
          </p:cNvPr>
          <p:cNvSpPr/>
          <p:nvPr/>
        </p:nvSpPr>
        <p:spPr>
          <a:xfrm>
            <a:off x="424226" y="4700474"/>
            <a:ext cx="5475050" cy="62630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Disminución de la incidencia criminal en 2.7 puntos, pasando de 93.3 en 2023 a 90.6 en 2024. </a:t>
            </a:r>
            <a:r>
              <a:rPr lang="es-GT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superando la meta prevista de 92 puntos de tasa por cada 100 habitantes. (259 casos). </a:t>
            </a:r>
            <a:endParaRPr lang="es-MX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C039BB1-BDD1-4232-BBAD-F55EDFC74CC0}"/>
              </a:ext>
            </a:extLst>
          </p:cNvPr>
          <p:cNvSpPr/>
          <p:nvPr/>
        </p:nvSpPr>
        <p:spPr>
          <a:xfrm>
            <a:off x="424226" y="5931790"/>
            <a:ext cx="5523476" cy="42499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180,910 operaciones terrestres, 10,640 operaciones aéreas y 106,421 operaciones marítimas para la seguridad y soberanía del país.</a:t>
            </a:r>
            <a:endParaRPr lang="es-GT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54A393DC-3D72-4ADF-9A4E-BB57A9BB014B}"/>
              </a:ext>
            </a:extLst>
          </p:cNvPr>
          <p:cNvSpPr/>
          <p:nvPr/>
        </p:nvSpPr>
        <p:spPr>
          <a:xfrm>
            <a:off x="301892" y="544968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BD7EB77-C4F9-4CBD-863D-D6679E4E84E0}"/>
              </a:ext>
            </a:extLst>
          </p:cNvPr>
          <p:cNvGrpSpPr/>
          <p:nvPr/>
        </p:nvGrpSpPr>
        <p:grpSpPr>
          <a:xfrm>
            <a:off x="6451099" y="4204978"/>
            <a:ext cx="270000" cy="270000"/>
            <a:chOff x="6316251" y="2624318"/>
            <a:chExt cx="335605" cy="205581"/>
          </a:xfrm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F7B80C9E-7DCF-4E99-A272-DF868BAAC274}"/>
                </a:ext>
              </a:extLst>
            </p:cNvPr>
            <p:cNvSpPr/>
            <p:nvPr/>
          </p:nvSpPr>
          <p:spPr>
            <a:xfrm rot="10800000">
              <a:off x="6564117" y="2624318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BF6C1FEF-1CE1-4DFB-876E-4BDC5F87ECBD}"/>
                </a:ext>
              </a:extLst>
            </p:cNvPr>
            <p:cNvSpPr/>
            <p:nvPr/>
          </p:nvSpPr>
          <p:spPr>
            <a:xfrm rot="10800000">
              <a:off x="6440184" y="2665686"/>
              <a:ext cx="87739" cy="156224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65A32B2A-A38B-4177-B1AE-E03A5EBA6C54}"/>
                </a:ext>
              </a:extLst>
            </p:cNvPr>
            <p:cNvSpPr/>
            <p:nvPr/>
          </p:nvSpPr>
          <p:spPr>
            <a:xfrm rot="10800000">
              <a:off x="6316251" y="2716549"/>
              <a:ext cx="87739" cy="11335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06A00951-8CC6-4F3B-BAFC-09F49CC671EC}"/>
              </a:ext>
            </a:extLst>
          </p:cNvPr>
          <p:cNvGrpSpPr/>
          <p:nvPr/>
        </p:nvGrpSpPr>
        <p:grpSpPr>
          <a:xfrm>
            <a:off x="6451905" y="4643899"/>
            <a:ext cx="270000" cy="270000"/>
            <a:chOff x="7832206" y="3080673"/>
            <a:chExt cx="549481" cy="684404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73DB62A6-D598-49F7-B19F-9006251BA228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139150A1-FF3D-4427-B6FC-865C529D3E4A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CDF295CD-EA5F-4DF5-86F6-315CF0FFFA00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62D7B80-BB22-4804-B0A9-B73709CDDA81}"/>
              </a:ext>
            </a:extLst>
          </p:cNvPr>
          <p:cNvGrpSpPr/>
          <p:nvPr/>
        </p:nvGrpSpPr>
        <p:grpSpPr>
          <a:xfrm>
            <a:off x="6451099" y="5047941"/>
            <a:ext cx="270000" cy="270000"/>
            <a:chOff x="6316251" y="2624318"/>
            <a:chExt cx="335605" cy="205581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AA8E352-ECDE-4168-8406-F4B21B2942BC}"/>
                </a:ext>
              </a:extLst>
            </p:cNvPr>
            <p:cNvSpPr/>
            <p:nvPr/>
          </p:nvSpPr>
          <p:spPr>
            <a:xfrm rot="10800000">
              <a:off x="6564117" y="2624318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0B6F688E-DE1F-488C-98FE-C583E85A8A8A}"/>
                </a:ext>
              </a:extLst>
            </p:cNvPr>
            <p:cNvSpPr/>
            <p:nvPr/>
          </p:nvSpPr>
          <p:spPr>
            <a:xfrm rot="10800000">
              <a:off x="6440184" y="2665686"/>
              <a:ext cx="87739" cy="156224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8C70D075-593C-42D9-94C2-AC2DC95F9BFC}"/>
                </a:ext>
              </a:extLst>
            </p:cNvPr>
            <p:cNvSpPr/>
            <p:nvPr/>
          </p:nvSpPr>
          <p:spPr>
            <a:xfrm rot="10800000">
              <a:off x="6316251" y="2716549"/>
              <a:ext cx="87739" cy="11335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3F06BEE9-4137-42D2-91F0-44D45C548D6A}"/>
              </a:ext>
            </a:extLst>
          </p:cNvPr>
          <p:cNvGrpSpPr/>
          <p:nvPr/>
        </p:nvGrpSpPr>
        <p:grpSpPr>
          <a:xfrm>
            <a:off x="6451905" y="5424142"/>
            <a:ext cx="270000" cy="270000"/>
            <a:chOff x="7832206" y="3080673"/>
            <a:chExt cx="549481" cy="684404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05A5BD8C-BAB4-4ECD-8B56-CE90345E1B4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495BB288-EA74-45AB-AC04-D9FD55697A61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EB34EFA7-C4E1-4770-9CFA-1132A8E33724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67D4A91B-399A-4DA7-B9A8-FCA198027D8B}"/>
              </a:ext>
            </a:extLst>
          </p:cNvPr>
          <p:cNvGrpSpPr/>
          <p:nvPr/>
        </p:nvGrpSpPr>
        <p:grpSpPr>
          <a:xfrm>
            <a:off x="6451905" y="5855519"/>
            <a:ext cx="270000" cy="270000"/>
            <a:chOff x="7832206" y="3080673"/>
            <a:chExt cx="549481" cy="684404"/>
          </a:xfrm>
        </p:grpSpPr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B7DF8D4A-9582-4CD5-A095-A37E037C4262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0C2040B6-2845-409C-80ED-C536D3A33083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E434D949-ECA8-4465-8342-1744252133EF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78" name="Elipse 77">
            <a:extLst>
              <a:ext uri="{FF2B5EF4-FFF2-40B4-BE49-F238E27FC236}">
                <a16:creationId xmlns:a16="http://schemas.microsoft.com/office/drawing/2014/main" id="{39CE4697-0B1C-4D7C-81E9-CB96BBC7BBF7}"/>
              </a:ext>
            </a:extLst>
          </p:cNvPr>
          <p:cNvSpPr/>
          <p:nvPr/>
        </p:nvSpPr>
        <p:spPr>
          <a:xfrm>
            <a:off x="301892" y="4775786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0A960D11-9607-41A3-9D0B-4971FF6ED01D}"/>
              </a:ext>
            </a:extLst>
          </p:cNvPr>
          <p:cNvSpPr/>
          <p:nvPr/>
        </p:nvSpPr>
        <p:spPr>
          <a:xfrm>
            <a:off x="424226" y="5421279"/>
            <a:ext cx="5510080" cy="43084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Disminución de la tasa de homicidios </a:t>
            </a:r>
            <a:r>
              <a:rPr lang="es-GT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0.6 puntos por cada 100 mil habitantes, pasando de 16.7 en 2023 a 16.1 en 2024. (75 casos). </a:t>
            </a: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CB0BD9A9-7C4A-4D2D-A8D1-6272ED7288C2}"/>
              </a:ext>
            </a:extLst>
          </p:cNvPr>
          <p:cNvSpPr/>
          <p:nvPr/>
        </p:nvSpPr>
        <p:spPr>
          <a:xfrm>
            <a:off x="301892" y="601775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53BEB635-63FE-4E4F-8D2D-5D0DD1778369}"/>
              </a:ext>
            </a:extLst>
          </p:cNvPr>
          <p:cNvSpPr/>
          <p:nvPr/>
        </p:nvSpPr>
        <p:spPr>
          <a:xfrm>
            <a:off x="431829" y="6462789"/>
            <a:ext cx="5523476" cy="42499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Incautación de drogas (14.2 toneladas)</a:t>
            </a:r>
            <a:endParaRPr lang="es-GT" sz="11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8D202D2C-C17A-4D94-A1FF-B471E9B09A70}"/>
              </a:ext>
            </a:extLst>
          </p:cNvPr>
          <p:cNvSpPr txBox="1"/>
          <p:nvPr/>
        </p:nvSpPr>
        <p:spPr>
          <a:xfrm>
            <a:off x="2998529" y="1726899"/>
            <a:ext cx="31999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GT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Fortalecer las acciones de seguridad ciudadana,  con tecnología, cooperación internacional y  profesionalización </a:t>
            </a:r>
            <a:r>
              <a:rPr lang="es-GT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policial</a:t>
            </a:r>
            <a:r>
              <a:rPr lang="es-GT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30F5AE8D-3EE7-4EF9-A4A9-BF93012429B8}"/>
              </a:ext>
            </a:extLst>
          </p:cNvPr>
          <p:cNvSpPr/>
          <p:nvPr/>
        </p:nvSpPr>
        <p:spPr>
          <a:xfrm>
            <a:off x="441045" y="824987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4897B08-EE0B-4C3F-940A-E2D6F759633D}"/>
              </a:ext>
            </a:extLst>
          </p:cNvPr>
          <p:cNvSpPr txBox="1"/>
          <p:nvPr/>
        </p:nvSpPr>
        <p:spPr>
          <a:xfrm>
            <a:off x="6480736" y="1726899"/>
            <a:ext cx="29503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GT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Mayor coordinación institucional y expansión de programas de prevención de la violencia en comunidades</a:t>
            </a:r>
            <a:r>
              <a:rPr lang="es-GT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</a:t>
            </a:r>
            <a:endParaRPr lang="es-GT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D73E74FF-DD58-46DA-B52B-EEE130E1940B}"/>
              </a:ext>
            </a:extLst>
          </p:cNvPr>
          <p:cNvSpPr txBox="1"/>
          <p:nvPr/>
        </p:nvSpPr>
        <p:spPr>
          <a:xfrm>
            <a:off x="195371" y="1680820"/>
            <a:ext cx="2539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Agilizar la mejora de</a:t>
            </a:r>
            <a:r>
              <a:rPr lang="es-GT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la infraestructura penitenciaria e intensificar la lucha contra el crimen organizado.  </a:t>
            </a:r>
            <a:endParaRPr lang="es-GT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E4A05174-B7BE-45EF-9FB3-879D71F2D382}"/>
              </a:ext>
            </a:extLst>
          </p:cNvPr>
          <p:cNvSpPr txBox="1"/>
          <p:nvPr/>
        </p:nvSpPr>
        <p:spPr>
          <a:xfrm>
            <a:off x="9713336" y="1730367"/>
            <a:ext cx="2367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GT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Fortalecer la participación ciudadan</a:t>
            </a:r>
            <a:r>
              <a:rPr lang="es-GT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 en la prevención de violencia y delito. </a:t>
            </a:r>
            <a:endParaRPr lang="es-GT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97FCE48B-D3EC-44D3-B086-23493DD825D7}"/>
              </a:ext>
            </a:extLst>
          </p:cNvPr>
          <p:cNvSpPr/>
          <p:nvPr/>
        </p:nvSpPr>
        <p:spPr>
          <a:xfrm>
            <a:off x="301892" y="6595022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C222A72C-B730-4C51-8EEE-9AAEBC72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69072" y="1233955"/>
            <a:ext cx="540000" cy="540000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A14E2ABA-071B-49D8-8037-67B4994ED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413" y="1238762"/>
            <a:ext cx="540000" cy="540000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1FCF2F2B-8591-4DDC-AC50-BDFA76724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413" y="1245506"/>
            <a:ext cx="540000" cy="585430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84641807-B733-45A7-808D-DF643AED9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130" y="1238762"/>
            <a:ext cx="540000" cy="540000"/>
          </a:xfrm>
          <a:prstGeom prst="rect">
            <a:avLst/>
          </a:prstGeom>
        </p:spPr>
      </p:pic>
      <p:pic>
        <p:nvPicPr>
          <p:cNvPr id="6" name="Google Shape;110;p40">
            <a:extLst>
              <a:ext uri="{FF2B5EF4-FFF2-40B4-BE49-F238E27FC236}">
                <a16:creationId xmlns:a16="http://schemas.microsoft.com/office/drawing/2014/main" id="{AB981812-3E5A-4603-48D2-4B6FD46268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5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E3CB57-36BC-4AD6-8D90-F586DD954F13}"/>
              </a:ext>
            </a:extLst>
          </p:cNvPr>
          <p:cNvSpPr/>
          <p:nvPr/>
        </p:nvSpPr>
        <p:spPr>
          <a:xfrm>
            <a:off x="1122" y="721314"/>
            <a:ext cx="12192000" cy="2347095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161913-9178-DB66-B00D-A459B7A8C004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1416263" y="169284"/>
            <a:ext cx="9359471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 algn="ctr">
              <a:defRPr/>
            </a:pPr>
            <a:r>
              <a:rPr lang="es-GT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8. Cuidado de la Naturaleza</a:t>
            </a:r>
            <a:endParaRPr lang="es-ES"/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8237221" y="6514641"/>
            <a:ext cx="3954779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sz="110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MAGA, MARN, INAB, CONRED, SEPREM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F7E34C6B-0A83-8B7F-3BCD-801652072E62}"/>
              </a:ext>
            </a:extLst>
          </p:cNvPr>
          <p:cNvSpPr txBox="1"/>
          <p:nvPr/>
        </p:nvSpPr>
        <p:spPr>
          <a:xfrm>
            <a:off x="6839412" y="3718535"/>
            <a:ext cx="515805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5895" indent="-175895" algn="just">
              <a:buFont typeface="Arial" panose="020B0604020202020204" pitchFamily="34" charset="0"/>
              <a:buChar char="•"/>
            </a:pPr>
            <a:endParaRPr lang="es-ES" sz="1200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>
                <a:latin typeface="Segoe UI"/>
                <a:cs typeface="Segoe UI"/>
              </a:rPr>
              <a:t>7.1</a:t>
            </a:r>
            <a:r>
              <a:rPr lang="es-MX" sz="120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Gestión sostenible de los recursos naturales y conservación del suelo</a:t>
            </a:r>
          </a:p>
          <a:p>
            <a:pPr algn="just"/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just"/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7.2 </a:t>
            </a:r>
            <a:r>
              <a:rPr lang="es-GT" sz="1200">
                <a:latin typeface="Segoe UI" panose="020B0502040204020203" pitchFamily="34" charset="0"/>
                <a:cs typeface="Segoe UI" panose="020B0502040204020203" pitchFamily="34" charset="0"/>
              </a:rPr>
              <a:t>Adaptación al cambio climático</a:t>
            </a: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algn="just"/>
            <a:endParaRPr lang="es-ES" sz="1200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1200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7.3 </a:t>
            </a:r>
            <a:r>
              <a:rPr lang="es-GT" sz="1200">
                <a:latin typeface="Segoe UI" panose="020B0502040204020203" pitchFamily="34" charset="0"/>
                <a:cs typeface="Segoe UI" panose="020B0502040204020203" pitchFamily="34" charset="0"/>
              </a:rPr>
              <a:t>Infraestructura y tecnologías para la gestión del agua</a:t>
            </a:r>
          </a:p>
          <a:p>
            <a:pPr algn="just"/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7.4 </a:t>
            </a:r>
            <a:r>
              <a:rPr lang="es-GT" sz="1200">
                <a:latin typeface="Segoe UI" panose="020B0502040204020203" pitchFamily="34" charset="0"/>
                <a:cs typeface="Segoe UI" panose="020B0502040204020203" pitchFamily="34" charset="0"/>
              </a:rPr>
              <a:t>Participación inclusiva para la gestión de riesgos</a:t>
            </a:r>
          </a:p>
          <a:p>
            <a:pPr algn="just"/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7.5 </a:t>
            </a:r>
            <a:r>
              <a:rPr lang="es-GT" sz="1200">
                <a:latin typeface="Segoe UI" panose="020B0502040204020203" pitchFamily="34" charset="0"/>
                <a:cs typeface="Segoe UI" panose="020B0502040204020203" pitchFamily="34" charset="0"/>
              </a:rPr>
              <a:t>Fortalecimiento institucional para el manejo sostenible</a:t>
            </a:r>
            <a:endParaRPr lang="es-MX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5D63B3D-0329-0397-0C65-013296404B80}"/>
              </a:ext>
            </a:extLst>
          </p:cNvPr>
          <p:cNvGrpSpPr/>
          <p:nvPr/>
        </p:nvGrpSpPr>
        <p:grpSpPr>
          <a:xfrm>
            <a:off x="6540550" y="4472672"/>
            <a:ext cx="270000" cy="270000"/>
            <a:chOff x="7832206" y="3080676"/>
            <a:chExt cx="549482" cy="68440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20F2D34-4C8C-FCBA-1348-F9468514B9FA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CC022BB-3E60-8822-78C2-D6C18B9406E9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9FE5F1F-FB63-E4A3-A4C5-710DC8EB40C6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4076438-3A91-9AE0-8B68-25211BD39136}"/>
              </a:ext>
            </a:extLst>
          </p:cNvPr>
          <p:cNvGrpSpPr/>
          <p:nvPr/>
        </p:nvGrpSpPr>
        <p:grpSpPr>
          <a:xfrm>
            <a:off x="6540550" y="3902123"/>
            <a:ext cx="270000" cy="270000"/>
            <a:chOff x="7832206" y="3080673"/>
            <a:chExt cx="549481" cy="68440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0776876-73B5-5A5E-E3A8-C8E99420972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8A8DEA4-FB85-8097-3CB9-E994A23C2A7B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976EA94-A72F-4CCC-C2B3-DEC9500987EA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 flipH="1">
            <a:off x="6090510" y="3131778"/>
            <a:ext cx="0" cy="3528000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4F93A4-C8DC-532E-CA5A-7BA3A8099E90}"/>
              </a:ext>
            </a:extLst>
          </p:cNvPr>
          <p:cNvSpPr txBox="1"/>
          <p:nvPr/>
        </p:nvSpPr>
        <p:spPr>
          <a:xfrm>
            <a:off x="4201651" y="2037061"/>
            <a:ext cx="3015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</a:t>
            </a:r>
            <a:r>
              <a:rPr lang="es-GT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ayor inversión y cooperación en la  adaptación al cambio climático e implementación de sistemas de alerta temprana. </a:t>
            </a:r>
            <a:endParaRPr lang="es-GT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7081949" y="3071732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5333B3F-6C22-5A49-3738-FF8A0FB2162A}"/>
              </a:ext>
            </a:extLst>
          </p:cNvPr>
          <p:cNvSpPr/>
          <p:nvPr/>
        </p:nvSpPr>
        <p:spPr>
          <a:xfrm>
            <a:off x="477697" y="909699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C7774-6227-BEDD-3668-870DB78FAACF}"/>
              </a:ext>
            </a:extLst>
          </p:cNvPr>
          <p:cNvSpPr txBox="1"/>
          <p:nvPr/>
        </p:nvSpPr>
        <p:spPr>
          <a:xfrm>
            <a:off x="560764" y="2073443"/>
            <a:ext cx="25349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Mayor apoyo técnico a la población en manejo de suelo y uso eficiente de recursos.</a:t>
            </a:r>
            <a:endParaRPr lang="es-GT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322C44-75BD-558F-8C6E-FF465EBAB57F}"/>
              </a:ext>
            </a:extLst>
          </p:cNvPr>
          <p:cNvSpPr/>
          <p:nvPr/>
        </p:nvSpPr>
        <p:spPr>
          <a:xfrm>
            <a:off x="645935" y="2904918"/>
            <a:ext cx="4924793" cy="43084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es-GT" strike="sngStrike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AC1E9E6-9C25-F89F-6DCF-48486F2502B7}"/>
              </a:ext>
            </a:extLst>
          </p:cNvPr>
          <p:cNvSpPr/>
          <p:nvPr/>
        </p:nvSpPr>
        <p:spPr>
          <a:xfrm>
            <a:off x="409168" y="5380426"/>
            <a:ext cx="5606469" cy="7568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suspendieron licencias ambientales a 5 empresas de los sectores eléctrico, minero e inmobiliario.</a:t>
            </a: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298955" y="3039630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</p:cNvCxnSpPr>
          <p:nvPr/>
        </p:nvCxnSpPr>
        <p:spPr>
          <a:xfrm flipH="1">
            <a:off x="329858" y="3604655"/>
            <a:ext cx="0" cy="2808000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686BBB78-7270-08B4-A9B4-AC7C3F5B146A}"/>
              </a:ext>
            </a:extLst>
          </p:cNvPr>
          <p:cNvSpPr/>
          <p:nvPr/>
        </p:nvSpPr>
        <p:spPr>
          <a:xfrm>
            <a:off x="277122" y="3542553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72A27D5-5DE1-8845-E99D-F74E1852E037}"/>
              </a:ext>
            </a:extLst>
          </p:cNvPr>
          <p:cNvSpPr/>
          <p:nvPr/>
        </p:nvSpPr>
        <p:spPr>
          <a:xfrm>
            <a:off x="277122" y="5764717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C8F0094-7295-4314-BD45-F6E45DFBC506}"/>
              </a:ext>
            </a:extLst>
          </p:cNvPr>
          <p:cNvSpPr/>
          <p:nvPr/>
        </p:nvSpPr>
        <p:spPr>
          <a:xfrm>
            <a:off x="402269" y="6174138"/>
            <a:ext cx="5606468" cy="6087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Diseño de la estrategia Juntos por una Guatemala Más Verde, para la gestión de residuos sólidos y descontaminación del río Motagua. 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1F95640C-4C00-450C-AFB4-D7E0B0BBFC7D}"/>
              </a:ext>
            </a:extLst>
          </p:cNvPr>
          <p:cNvSpPr/>
          <p:nvPr/>
        </p:nvSpPr>
        <p:spPr>
          <a:xfrm>
            <a:off x="277122" y="4899564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06A00951-8CC6-4F3B-BAFC-09F49CC671EC}"/>
              </a:ext>
            </a:extLst>
          </p:cNvPr>
          <p:cNvGrpSpPr/>
          <p:nvPr/>
        </p:nvGrpSpPr>
        <p:grpSpPr>
          <a:xfrm>
            <a:off x="6540550" y="5543042"/>
            <a:ext cx="270000" cy="270000"/>
            <a:chOff x="7832206" y="3080673"/>
            <a:chExt cx="549481" cy="684404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73DB62A6-D598-49F7-B19F-9006251BA228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139150A1-FF3D-4427-B6FC-865C529D3E4A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CDF295CD-EA5F-4DF5-86F6-315CF0FFFA00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B96A11CC-CD95-45AD-BF2D-2B4DCE4D85EF}"/>
              </a:ext>
            </a:extLst>
          </p:cNvPr>
          <p:cNvSpPr txBox="1"/>
          <p:nvPr/>
        </p:nvSpPr>
        <p:spPr>
          <a:xfrm>
            <a:off x="8125694" y="1988309"/>
            <a:ext cx="3290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s-GT" err="1">
                <a:latin typeface="Segoe UI" panose="020B0502040204020203" pitchFamily="34" charset="0"/>
                <a:cs typeface="Segoe UI" panose="020B0502040204020203" pitchFamily="34" charset="0"/>
              </a:rPr>
              <a:t>arantizar</a:t>
            </a:r>
            <a:r>
              <a:rPr lang="es-GT">
                <a:latin typeface="Segoe UI" panose="020B0502040204020203" pitchFamily="34" charset="0"/>
                <a:cs typeface="Segoe UI" panose="020B0502040204020203" pitchFamily="34" charset="0"/>
              </a:rPr>
              <a:t> la inclusión de mujeres y pueblos indígenas en los procesos gestión, cuidado y manejo de los recursos naturales y gestión de riesgos</a:t>
            </a: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CC15DCD6-DA59-46C3-9BF6-B23F5923227E}"/>
              </a:ext>
            </a:extLst>
          </p:cNvPr>
          <p:cNvSpPr/>
          <p:nvPr/>
        </p:nvSpPr>
        <p:spPr>
          <a:xfrm>
            <a:off x="277122" y="4172764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E3BF792C-7EA8-4CB0-96B4-679B1A876969}"/>
              </a:ext>
            </a:extLst>
          </p:cNvPr>
          <p:cNvGrpSpPr/>
          <p:nvPr/>
        </p:nvGrpSpPr>
        <p:grpSpPr>
          <a:xfrm>
            <a:off x="6540550" y="4994296"/>
            <a:ext cx="270000" cy="270000"/>
            <a:chOff x="7832206" y="3080676"/>
            <a:chExt cx="549482" cy="684405"/>
          </a:xfrm>
        </p:grpSpPr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D8524CDB-9E10-4D06-82A6-DC50907F3EBF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96FD47DD-423B-432E-B4D8-E293DC09F8CD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CB369270-CE79-4B36-9777-5089C58D171A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AE202E7-7F2B-47B5-8C65-219B006025CD}"/>
              </a:ext>
            </a:extLst>
          </p:cNvPr>
          <p:cNvGrpSpPr/>
          <p:nvPr/>
        </p:nvGrpSpPr>
        <p:grpSpPr>
          <a:xfrm>
            <a:off x="6540550" y="6084087"/>
            <a:ext cx="270000" cy="270000"/>
            <a:chOff x="7832206" y="3080676"/>
            <a:chExt cx="549482" cy="684405"/>
          </a:xfrm>
        </p:grpSpPr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id="{CC74BF9B-499E-48FC-9F73-42A82A24274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53998B8E-5EDB-4384-8592-F858C8116E8E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FB690D7E-8BEF-4EAA-97EB-F87910767994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6F248360-F85A-4B27-8F89-DA8B3456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71" y="1436155"/>
            <a:ext cx="540000" cy="540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3BE69890-7F8D-49A8-8770-5792A385B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318" y="1436155"/>
            <a:ext cx="540000" cy="540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520C7855-1C52-4015-931D-C511EAE4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924" y="1436155"/>
            <a:ext cx="540000" cy="54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963D62-9DA9-C663-A718-2BBA457EDA0D}"/>
              </a:ext>
            </a:extLst>
          </p:cNvPr>
          <p:cNvSpPr txBox="1"/>
          <p:nvPr/>
        </p:nvSpPr>
        <p:spPr>
          <a:xfrm>
            <a:off x="444191" y="3427316"/>
            <a:ext cx="5638055" cy="5774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latin typeface="Segoe UI" panose="020B0502040204020203" pitchFamily="34" charset="0"/>
                <a:cs typeface="Segoe UI" panose="020B0502040204020203" pitchFamily="34" charset="0"/>
              </a:rPr>
              <a:t>Creación del Gabinete Específico del Agua, Acuerdo Gubernativo 139-2024, para coordinar la gestión hídrica a través de la implementación de la Política Nacional del Agua.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F57F50-54E7-8333-0CC4-79ECD50F8C43}"/>
              </a:ext>
            </a:extLst>
          </p:cNvPr>
          <p:cNvSpPr txBox="1"/>
          <p:nvPr/>
        </p:nvSpPr>
        <p:spPr>
          <a:xfrm>
            <a:off x="424350" y="4084624"/>
            <a:ext cx="5656970" cy="68455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latin typeface="Segoe UI" panose="020B0502040204020203" pitchFamily="34" charset="0"/>
                <a:cs typeface="Segoe UI" panose="020B0502040204020203" pitchFamily="34" charset="0"/>
              </a:rPr>
              <a:t>Implementación de la Estrategia Nacional de Recuperación de Bosques, firmando 50 convenios de cooperación con gobiernos locales, logrando 500 hectáreas reforestadas como parte de la estrategia.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DE266EB-44E6-4793-8D8C-FDF422402E73}"/>
              </a:ext>
            </a:extLst>
          </p:cNvPr>
          <p:cNvSpPr/>
          <p:nvPr/>
        </p:nvSpPr>
        <p:spPr>
          <a:xfrm>
            <a:off x="436381" y="4785229"/>
            <a:ext cx="5652568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GT" sz="120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Convenio con el INDE para creación de Jardín Botánico Nacional en Palín, Escuintla, con un plan de implementación a 10 años.</a:t>
            </a:r>
            <a:endParaRPr lang="es-GT" sz="12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3C5068CB-440D-4C72-9631-425EDBC6BC8D}"/>
              </a:ext>
            </a:extLst>
          </p:cNvPr>
          <p:cNvSpPr/>
          <p:nvPr/>
        </p:nvSpPr>
        <p:spPr>
          <a:xfrm>
            <a:off x="277122" y="632628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2" name="Google Shape;110;p40">
            <a:extLst>
              <a:ext uri="{FF2B5EF4-FFF2-40B4-BE49-F238E27FC236}">
                <a16:creationId xmlns:a16="http://schemas.microsoft.com/office/drawing/2014/main" id="{A50AA7C0-394E-8795-89DF-D7A603E9CF7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2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mph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25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E3CB57-36BC-4AD6-8D90-F586DD954F13}"/>
              </a:ext>
            </a:extLst>
          </p:cNvPr>
          <p:cNvSpPr/>
          <p:nvPr/>
        </p:nvSpPr>
        <p:spPr>
          <a:xfrm>
            <a:off x="-1" y="845331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161913-9178-DB66-B00D-A459B7A8C004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1445488" y="196736"/>
            <a:ext cx="9359471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 algn="ctr">
              <a:defRPr/>
            </a:pPr>
            <a:r>
              <a:rPr lang="es-GT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9. Una Ciudadanía sin Fronteras</a:t>
            </a:r>
            <a:endParaRPr lang="es-ES"/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6826542" y="6491004"/>
            <a:ext cx="5322389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sz="110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MINEX, IGM, CONAMIGUA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4076438-3A91-9AE0-8B68-25211BD39136}"/>
              </a:ext>
            </a:extLst>
          </p:cNvPr>
          <p:cNvGrpSpPr/>
          <p:nvPr/>
        </p:nvGrpSpPr>
        <p:grpSpPr>
          <a:xfrm>
            <a:off x="6482429" y="4437024"/>
            <a:ext cx="334798" cy="199227"/>
            <a:chOff x="7832206" y="3080673"/>
            <a:chExt cx="549481" cy="68440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0776876-73B5-5A5E-E3A8-C8E99420972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8A8DEA4-FB85-8097-3CB9-E994A23C2A7B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976EA94-A72F-4CCC-C2B3-DEC9500987EA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399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>
            <a:off x="6236146" y="3756451"/>
            <a:ext cx="0" cy="3075072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6869142" y="3532892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5333B3F-6C22-5A49-3738-FF8A0FB2162A}"/>
              </a:ext>
            </a:extLst>
          </p:cNvPr>
          <p:cNvSpPr/>
          <p:nvPr/>
        </p:nvSpPr>
        <p:spPr>
          <a:xfrm>
            <a:off x="347561" y="856325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F46C00-94AD-B815-869C-42BE972A9244}"/>
              </a:ext>
            </a:extLst>
          </p:cNvPr>
          <p:cNvSpPr txBox="1"/>
          <p:nvPr/>
        </p:nvSpPr>
        <p:spPr>
          <a:xfrm>
            <a:off x="8642449" y="2114758"/>
            <a:ext cx="2714977" cy="7669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>
                <a:solidFill>
                  <a:schemeClr val="tx1"/>
                </a:solidFill>
                <a:latin typeface="Segoe UI"/>
                <a:cs typeface="Segoe UI"/>
              </a:rPr>
              <a:t>Ampliar la cobertura de servicios consultares y agilizar procesos documentales.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C7774-6227-BEDD-3668-870DB78FAACF}"/>
              </a:ext>
            </a:extLst>
          </p:cNvPr>
          <p:cNvSpPr txBox="1"/>
          <p:nvPr/>
        </p:nvSpPr>
        <p:spPr>
          <a:xfrm>
            <a:off x="4917134" y="1996957"/>
            <a:ext cx="2638024" cy="12279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>
                <a:solidFill>
                  <a:schemeClr val="tx1"/>
                </a:solidFill>
              </a:rPr>
              <a:t>Continuar con la implementación del protocolo para niños, niñas y adolescentes no acompañados.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AC1E9E6-9C25-F89F-6DCF-48486F2502B7}"/>
              </a:ext>
            </a:extLst>
          </p:cNvPr>
          <p:cNvSpPr/>
          <p:nvPr/>
        </p:nvSpPr>
        <p:spPr>
          <a:xfrm>
            <a:off x="387327" y="4058759"/>
            <a:ext cx="5580000" cy="5774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Migrantes retornados y sus familias beneficiadas con </a:t>
            </a:r>
            <a:r>
              <a:rPr lang="es-MX" sz="1200">
                <a:solidFill>
                  <a:schemeClr val="tx1"/>
                </a:solidFill>
                <a:latin typeface="Segoe UI"/>
                <a:cs typeface="Segoe UI"/>
              </a:rPr>
              <a:t>asistencia legal y psicológica (17,560)</a:t>
            </a:r>
            <a:endParaRPr lang="es-GT" sz="120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94225" y="3532892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  <a:stCxn id="22" idx="4"/>
            <a:endCxn id="31" idx="4"/>
          </p:cNvCxnSpPr>
          <p:nvPr/>
        </p:nvCxnSpPr>
        <p:spPr>
          <a:xfrm>
            <a:off x="294602" y="4373165"/>
            <a:ext cx="0" cy="2181047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9F017620-69E8-1EC7-C412-54F849967D6B}"/>
              </a:ext>
            </a:extLst>
          </p:cNvPr>
          <p:cNvSpPr/>
          <p:nvPr/>
        </p:nvSpPr>
        <p:spPr>
          <a:xfrm>
            <a:off x="225885" y="479586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16B0431-334E-2774-8CE3-899CA667DC41}"/>
              </a:ext>
            </a:extLst>
          </p:cNvPr>
          <p:cNvSpPr/>
          <p:nvPr/>
        </p:nvSpPr>
        <p:spPr>
          <a:xfrm>
            <a:off x="233764" y="6436803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D586973-681E-49A3-A5A0-3415EEEBF70D}"/>
              </a:ext>
            </a:extLst>
          </p:cNvPr>
          <p:cNvSpPr/>
          <p:nvPr/>
        </p:nvSpPr>
        <p:spPr>
          <a:xfrm>
            <a:off x="409864" y="4600050"/>
            <a:ext cx="5580000" cy="72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Apoyo a migrantes retornados con la entrega de 64,656 raciones de alimentos, 6,308 kits de higiene y 14,022 con vestimenta básica.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1F95640C-4C00-450C-AFB4-D7E0B0BBFC7D}"/>
              </a:ext>
            </a:extLst>
          </p:cNvPr>
          <p:cNvSpPr/>
          <p:nvPr/>
        </p:nvSpPr>
        <p:spPr>
          <a:xfrm>
            <a:off x="233764" y="5335980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06A00951-8CC6-4F3B-BAFC-09F49CC671EC}"/>
              </a:ext>
            </a:extLst>
          </p:cNvPr>
          <p:cNvGrpSpPr/>
          <p:nvPr/>
        </p:nvGrpSpPr>
        <p:grpSpPr>
          <a:xfrm>
            <a:off x="6486471" y="5053373"/>
            <a:ext cx="334798" cy="199227"/>
            <a:chOff x="7832206" y="3080673"/>
            <a:chExt cx="549481" cy="684404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73DB62A6-D598-49F7-B19F-9006251BA228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139150A1-FF3D-4427-B6FC-865C529D3E4A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CDF295CD-EA5F-4DF5-86F6-315CF0FFFA00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755ED5-B297-FFA0-CA70-3B4DC3D76307}"/>
              </a:ext>
            </a:extLst>
          </p:cNvPr>
          <p:cNvSpPr txBox="1"/>
          <p:nvPr/>
        </p:nvSpPr>
        <p:spPr>
          <a:xfrm>
            <a:off x="386727" y="5241053"/>
            <a:ext cx="5580000" cy="64487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>
                <a:latin typeface="Segoe UI"/>
                <a:cs typeface="Segoe UI"/>
              </a:rPr>
              <a:t>Emisión de pasaportes como resultado de la apertura de tres nuevos Centros de Impresión en Estados Unidos (Más de un millón)</a:t>
            </a:r>
            <a:endParaRPr lang="es-GT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BD346AB-6E55-88A7-279E-367945EE7C09}"/>
              </a:ext>
            </a:extLst>
          </p:cNvPr>
          <p:cNvSpPr txBox="1"/>
          <p:nvPr/>
        </p:nvSpPr>
        <p:spPr>
          <a:xfrm>
            <a:off x="367342" y="5924065"/>
            <a:ext cx="5580000" cy="91462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defRPr b="1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0">
                <a:latin typeface="Segoe UI"/>
                <a:cs typeface="Segoe UI"/>
              </a:rPr>
              <a:t>Consulados móviles en Estados Unidos con servicios de:</a:t>
            </a:r>
            <a:r>
              <a:rPr lang="es-GT" sz="1200" b="0">
                <a:latin typeface="Segoe UI"/>
                <a:cs typeface="Segoe UI"/>
              </a:rPr>
              <a:t> Emisión de pasaportes, tarjetas de identificación Consular (TICG), servicios de Registro Civil, enrolamientos de DPI y emisiones de Certificados de Nacimiento (160)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B9A5C63-213D-B600-02A9-241472A344B1}"/>
              </a:ext>
            </a:extLst>
          </p:cNvPr>
          <p:cNvSpPr/>
          <p:nvPr/>
        </p:nvSpPr>
        <p:spPr>
          <a:xfrm>
            <a:off x="233764" y="4255756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1D3251EC-1722-0436-D810-55907885E9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159" y="1383990"/>
            <a:ext cx="540000" cy="5330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AE239B6-0993-6A59-1811-625219EBBD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257" y="1357492"/>
            <a:ext cx="540000" cy="56129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4D49DB5-B9AB-4355-613F-1CFF0CEB79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7736" y="1383990"/>
            <a:ext cx="540000" cy="541339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148EC170-51CF-B38C-758F-AE74E643C1D4}"/>
              </a:ext>
            </a:extLst>
          </p:cNvPr>
          <p:cNvSpPr txBox="1"/>
          <p:nvPr/>
        </p:nvSpPr>
        <p:spPr>
          <a:xfrm>
            <a:off x="6826542" y="4124354"/>
            <a:ext cx="4905774" cy="13835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b="1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 b="0"/>
              <a:t>9.1 Fortalecimiento de la coordinación interinstitucional para la atención de migrantes</a:t>
            </a:r>
          </a:p>
          <a:p>
            <a:endParaRPr lang="es-GT" sz="1200" b="0"/>
          </a:p>
          <a:p>
            <a:r>
              <a:rPr lang="es-GT" sz="1200" b="0"/>
              <a:t>9.2 </a:t>
            </a:r>
            <a:r>
              <a:rPr lang="es-MX" sz="1200" b="0"/>
              <a:t>Ampliación y mejora de los servicios consulares y tecnológicos para la comunidad migrante</a:t>
            </a:r>
            <a:endParaRPr lang="es-GT" sz="1200" b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7FBFC0-C035-8E6B-1285-2F397D6D763F}"/>
              </a:ext>
            </a:extLst>
          </p:cNvPr>
          <p:cNvSpPr txBox="1"/>
          <p:nvPr/>
        </p:nvSpPr>
        <p:spPr>
          <a:xfrm>
            <a:off x="744353" y="2013530"/>
            <a:ext cx="3019611" cy="9974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>
                <a:solidFill>
                  <a:schemeClr val="tx1"/>
                </a:solidFill>
                <a:latin typeface="Segoe UI"/>
                <a:cs typeface="Segoe UI"/>
              </a:rPr>
              <a:t>Implementación del Plan Retorno al Hogar para la integración y reintegración sostenible de migrantes retornados.</a:t>
            </a:r>
            <a:endParaRPr lang="es-GT">
              <a:solidFill>
                <a:schemeClr val="tx1"/>
              </a:solidFill>
            </a:endParaRPr>
          </a:p>
        </p:txBody>
      </p:sp>
      <p:pic>
        <p:nvPicPr>
          <p:cNvPr id="5" name="Google Shape;110;p40">
            <a:extLst>
              <a:ext uri="{FF2B5EF4-FFF2-40B4-BE49-F238E27FC236}">
                <a16:creationId xmlns:a16="http://schemas.microsoft.com/office/drawing/2014/main" id="{25E40B0A-5E61-522A-77B9-BD42C7632DA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9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0BCA806F-74DF-55DB-3C62-E1CAE77F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6EE464A-171A-88AE-505D-451B89BB89B7}"/>
              </a:ext>
            </a:extLst>
          </p:cNvPr>
          <p:cNvSpPr/>
          <p:nvPr/>
        </p:nvSpPr>
        <p:spPr>
          <a:xfrm>
            <a:off x="0" y="846743"/>
            <a:ext cx="12192000" cy="2106305"/>
          </a:xfrm>
          <a:prstGeom prst="rect">
            <a:avLst/>
          </a:prstGeom>
          <a:solidFill>
            <a:srgbClr val="DAE3F3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1C19270A-5491-DBEE-B2B8-5665BF0F95A2}"/>
              </a:ext>
            </a:extLst>
          </p:cNvPr>
          <p:cNvSpPr/>
          <p:nvPr/>
        </p:nvSpPr>
        <p:spPr>
          <a:xfrm>
            <a:off x="0" y="-519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B4BF03F-6F72-AA91-F851-E8F458ED5E79}"/>
              </a:ext>
            </a:extLst>
          </p:cNvPr>
          <p:cNvSpPr/>
          <p:nvPr/>
        </p:nvSpPr>
        <p:spPr>
          <a:xfrm>
            <a:off x="1078993" y="186495"/>
            <a:ext cx="10021824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 Construyendo</a:t>
            </a:r>
            <a:r>
              <a:rPr lang="es-GT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las bases para un nuevo contrato social</a:t>
            </a: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A2F7478-5072-ACB3-F379-2C054FA28F46}"/>
              </a:ext>
            </a:extLst>
          </p:cNvPr>
          <p:cNvSpPr txBox="1"/>
          <p:nvPr/>
        </p:nvSpPr>
        <p:spPr>
          <a:xfrm>
            <a:off x="342659" y="1749342"/>
            <a:ext cx="3790846" cy="12279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07000"/>
              </a:lnSpc>
              <a:spcAft>
                <a:spcPts val="800"/>
              </a:spcAft>
              <a:defRPr sz="120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sz="1400">
                <a:solidFill>
                  <a:schemeClr val="tx1"/>
                </a:solidFill>
                <a:latin typeface="Segoe UI"/>
                <a:cs typeface="Segoe UI"/>
              </a:rPr>
              <a:t>Fomento de la participación de la ciudadanía en el diseño, implementación y el seguimiento de los acuerdos nacionales y crear espacios de diálogo y participación inclusiva.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7960B23-F3A2-3D75-BDD7-755853D76DCF}"/>
              </a:ext>
            </a:extLst>
          </p:cNvPr>
          <p:cNvSpPr/>
          <p:nvPr/>
        </p:nvSpPr>
        <p:spPr>
          <a:xfrm>
            <a:off x="163489" y="1026884"/>
            <a:ext cx="1873012" cy="385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20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41AFFC6E-D6AF-41DF-C90A-99D73BE4469D}"/>
              </a:ext>
            </a:extLst>
          </p:cNvPr>
          <p:cNvSpPr/>
          <p:nvPr/>
        </p:nvSpPr>
        <p:spPr>
          <a:xfrm>
            <a:off x="3991759" y="2888561"/>
            <a:ext cx="458286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/>
                <a:cs typeface="Segoe UI"/>
              </a:rPr>
              <a:t>Acciones estratégicas</a:t>
            </a:r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819C44CD-934B-0A2A-6A53-5A0B6CA25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7446" y="1321046"/>
            <a:ext cx="540000" cy="5345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C1164D-225C-0806-18D0-6B4C2125B958}"/>
              </a:ext>
            </a:extLst>
          </p:cNvPr>
          <p:cNvSpPr txBox="1"/>
          <p:nvPr/>
        </p:nvSpPr>
        <p:spPr>
          <a:xfrm>
            <a:off x="5361839" y="1749342"/>
            <a:ext cx="2566214" cy="9974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>
                <a:solidFill>
                  <a:schemeClr val="tx1"/>
                </a:solidFill>
                <a:latin typeface="Segoe UI"/>
                <a:cs typeface="Segoe UI"/>
              </a:rPr>
              <a:t>Realizar mapeo de actores responsables en cada acuerdo y el diseño de ruta de acción para su consolidación.</a:t>
            </a:r>
            <a:endParaRPr lang="es-GT" dirty="0">
              <a:solidFill>
                <a:schemeClr val="tx1"/>
              </a:solidFill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8D8C968-FB0C-45C1-853E-FB41B8CFEB9B}"/>
              </a:ext>
            </a:extLst>
          </p:cNvPr>
          <p:cNvCxnSpPr>
            <a:cxnSpLocks/>
          </p:cNvCxnSpPr>
          <p:nvPr/>
        </p:nvCxnSpPr>
        <p:spPr>
          <a:xfrm flipH="1">
            <a:off x="426047" y="3492104"/>
            <a:ext cx="16299" cy="2818076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44131219-C542-47A9-81BF-66163420EDAE}"/>
              </a:ext>
            </a:extLst>
          </p:cNvPr>
          <p:cNvCxnSpPr>
            <a:cxnSpLocks/>
            <a:endCxn id="75" idx="4"/>
          </p:cNvCxnSpPr>
          <p:nvPr/>
        </p:nvCxnSpPr>
        <p:spPr>
          <a:xfrm>
            <a:off x="6666246" y="3524358"/>
            <a:ext cx="8291" cy="2878209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03835F-ADE5-4F36-B486-7128834A1FC7}"/>
              </a:ext>
            </a:extLst>
          </p:cNvPr>
          <p:cNvSpPr/>
          <p:nvPr/>
        </p:nvSpPr>
        <p:spPr>
          <a:xfrm>
            <a:off x="491668" y="6161818"/>
            <a:ext cx="5305510" cy="43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1200">
                <a:solidFill>
                  <a:srgbClr val="000000"/>
                </a:solidFill>
                <a:latin typeface="Segoe UI"/>
                <a:cs typeface="Segoe UI"/>
              </a:rPr>
              <a:t>Implementación de la Estrategia Nacional de Atracción de Inversión Extranjera Directa.</a:t>
            </a:r>
            <a:endParaRPr lang="es-GT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F661C69-4A71-4838-9C12-8AFDE199A8D9}"/>
              </a:ext>
            </a:extLst>
          </p:cNvPr>
          <p:cNvSpPr/>
          <p:nvPr/>
        </p:nvSpPr>
        <p:spPr>
          <a:xfrm>
            <a:off x="527715" y="4689684"/>
            <a:ext cx="5314695" cy="30785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1200">
                <a:solidFill>
                  <a:srgbClr val="000000"/>
                </a:solidFill>
                <a:latin typeface="Segoe UI"/>
                <a:cs typeface="Segoe UI"/>
              </a:rPr>
              <a:t>Creación de la mesa técnica de Educación Bilingüe Intercultural Garífuna.</a:t>
            </a:r>
            <a:endParaRPr lang="es-GT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4A75D86-7B3F-43E5-A67D-9687DA9795E9}"/>
              </a:ext>
            </a:extLst>
          </p:cNvPr>
          <p:cNvSpPr/>
          <p:nvPr/>
        </p:nvSpPr>
        <p:spPr>
          <a:xfrm>
            <a:off x="501193" y="3958394"/>
            <a:ext cx="5386790" cy="6044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1200">
                <a:solidFill>
                  <a:srgbClr val="000000"/>
                </a:solidFill>
                <a:latin typeface="Segoe UI"/>
                <a:cs typeface="Segoe UI"/>
              </a:rPr>
              <a:t>Carta de entendimiento entre la SCEP y SESAN para fortalecer la gobernanza en seguridad alimentaria y nutricional.</a:t>
            </a:r>
            <a:endParaRPr lang="es-GT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C129A6D-772C-4816-B58E-44CC5B3CFE7D}"/>
              </a:ext>
            </a:extLst>
          </p:cNvPr>
          <p:cNvSpPr/>
          <p:nvPr/>
        </p:nvSpPr>
        <p:spPr>
          <a:xfrm>
            <a:off x="488226" y="5335814"/>
            <a:ext cx="5394993" cy="36964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1200">
                <a:solidFill>
                  <a:srgbClr val="000000"/>
                </a:solidFill>
                <a:latin typeface="Segoe UI"/>
                <a:cs typeface="Segoe UI"/>
              </a:rPr>
              <a:t>Iniciativa intersectorial "Mano a Mano" en los municipios priorizados.</a:t>
            </a:r>
            <a:endParaRPr lang="es-GT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705D08F-5C5E-4C58-90C3-8BC1D481E6A8}"/>
              </a:ext>
            </a:extLst>
          </p:cNvPr>
          <p:cNvSpPr/>
          <p:nvPr/>
        </p:nvSpPr>
        <p:spPr>
          <a:xfrm>
            <a:off x="367770" y="408167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1E7C9CAE-4298-4C2D-8CDC-949AFB9740E0}"/>
              </a:ext>
            </a:extLst>
          </p:cNvPr>
          <p:cNvSpPr/>
          <p:nvPr/>
        </p:nvSpPr>
        <p:spPr>
          <a:xfrm>
            <a:off x="363949" y="4792994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EC6F59BB-7F92-4092-8B49-DB32015E911D}"/>
              </a:ext>
            </a:extLst>
          </p:cNvPr>
          <p:cNvSpPr/>
          <p:nvPr/>
        </p:nvSpPr>
        <p:spPr>
          <a:xfrm>
            <a:off x="371722" y="546534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24B4F769-14FC-42D1-AD85-8230C1DE6594}"/>
              </a:ext>
            </a:extLst>
          </p:cNvPr>
          <p:cNvSpPr/>
          <p:nvPr/>
        </p:nvSpPr>
        <p:spPr>
          <a:xfrm>
            <a:off x="373811" y="6256980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1D581CE-9BEE-419B-AF27-A327FBE5BBA9}"/>
              </a:ext>
            </a:extLst>
          </p:cNvPr>
          <p:cNvSpPr txBox="1"/>
          <p:nvPr/>
        </p:nvSpPr>
        <p:spPr>
          <a:xfrm>
            <a:off x="6792399" y="4747465"/>
            <a:ext cx="5086404" cy="39967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defRPr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Ley de Atención Integral del Cáncer, Decreto Número 7-2024.</a:t>
            </a:r>
            <a:endParaRPr lang="es-GT" sz="1200">
              <a:solidFill>
                <a:schemeClr val="tx1"/>
              </a:solidFill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164FAF24-BF6B-4A27-820F-4108ABF0B457}"/>
              </a:ext>
            </a:extLst>
          </p:cNvPr>
          <p:cNvSpPr/>
          <p:nvPr/>
        </p:nvSpPr>
        <p:spPr>
          <a:xfrm>
            <a:off x="6615584" y="4465176"/>
            <a:ext cx="106821" cy="105608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B2F2AB3B-A806-4CFF-A173-9DFBE398D2D5}"/>
              </a:ext>
            </a:extLst>
          </p:cNvPr>
          <p:cNvSpPr txBox="1"/>
          <p:nvPr/>
        </p:nvSpPr>
        <p:spPr>
          <a:xfrm>
            <a:off x="6788449" y="3402589"/>
            <a:ext cx="3819819" cy="3112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07000"/>
              </a:lnSpc>
              <a:spcAft>
                <a:spcPts val="80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latin typeface="Segoe UI"/>
                <a:cs typeface="Segoe UI"/>
              </a:rPr>
              <a:t>Firma del Pacto Nacional de Salud.</a:t>
            </a:r>
            <a:endParaRPr lang="es-GT" sz="120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C9B6554-ED31-49DA-9908-37EA7DC5FBBF}"/>
              </a:ext>
            </a:extLst>
          </p:cNvPr>
          <p:cNvSpPr txBox="1"/>
          <p:nvPr/>
        </p:nvSpPr>
        <p:spPr>
          <a:xfrm>
            <a:off x="6788449" y="3852666"/>
            <a:ext cx="4768820" cy="32102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07000"/>
              </a:lnSpc>
              <a:spcAft>
                <a:spcPts val="80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latin typeface="Segoe UI"/>
                <a:cs typeface="Segoe UI"/>
              </a:rPr>
              <a:t>Elaboración de la Estrategia Nacional de Recuperación de Bosques.</a:t>
            </a:r>
            <a:endParaRPr lang="es-GT" sz="120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BC47500-66A4-44DB-9F37-D8D792C0F40C}"/>
              </a:ext>
            </a:extLst>
          </p:cNvPr>
          <p:cNvSpPr txBox="1"/>
          <p:nvPr/>
        </p:nvSpPr>
        <p:spPr>
          <a:xfrm>
            <a:off x="6812718" y="4331651"/>
            <a:ext cx="4235420" cy="3114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07000"/>
              </a:lnSpc>
              <a:spcAft>
                <a:spcPts val="80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>
                <a:latin typeface="Segoe UI"/>
                <a:cs typeface="Segoe UI"/>
              </a:rPr>
              <a:t>I</a:t>
            </a:r>
            <a:r>
              <a:rPr lang="es-GT" sz="1200">
                <a:latin typeface="Segoe UI"/>
                <a:cs typeface="Segoe UI"/>
              </a:rPr>
              <a:t>mpulso del Acuerdo Nacional de Educación.</a:t>
            </a:r>
            <a:endParaRPr lang="es-GT" sz="1200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0006A50D-CA4F-47EC-BDA0-39AC2DD0DC6C}"/>
              </a:ext>
            </a:extLst>
          </p:cNvPr>
          <p:cNvSpPr/>
          <p:nvPr/>
        </p:nvSpPr>
        <p:spPr>
          <a:xfrm>
            <a:off x="6615584" y="3944987"/>
            <a:ext cx="106821" cy="105608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D470B0F-B981-4F64-A898-448FD5ABA670}"/>
              </a:ext>
            </a:extLst>
          </p:cNvPr>
          <p:cNvSpPr/>
          <p:nvPr/>
        </p:nvSpPr>
        <p:spPr>
          <a:xfrm>
            <a:off x="6615584" y="3470120"/>
            <a:ext cx="106821" cy="105608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63044F4-F23C-4A2F-AE76-AC1F95FA1EAD}"/>
              </a:ext>
            </a:extLst>
          </p:cNvPr>
          <p:cNvSpPr/>
          <p:nvPr/>
        </p:nvSpPr>
        <p:spPr>
          <a:xfrm>
            <a:off x="491668" y="3348794"/>
            <a:ext cx="5386790" cy="6044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1200">
                <a:solidFill>
                  <a:srgbClr val="000000"/>
                </a:solidFill>
                <a:latin typeface="Segoe UI"/>
                <a:cs typeface="Segoe UI"/>
              </a:rPr>
              <a:t>Creación del Fondo Nacional de Becas para el impulso de estudios universitarios a alumnos destacados.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8224AA8-6A6F-47D4-AA4A-CB7C1C694000}"/>
              </a:ext>
            </a:extLst>
          </p:cNvPr>
          <p:cNvSpPr/>
          <p:nvPr/>
        </p:nvSpPr>
        <p:spPr>
          <a:xfrm>
            <a:off x="358244" y="3453021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93A90BFF-FD27-4CEF-82D8-09F52D718F85}"/>
              </a:ext>
            </a:extLst>
          </p:cNvPr>
          <p:cNvSpPr/>
          <p:nvPr/>
        </p:nvSpPr>
        <p:spPr>
          <a:xfrm>
            <a:off x="6615584" y="4884276"/>
            <a:ext cx="106821" cy="105608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71778302-765C-43A5-B7AB-6CBC1FE71813}"/>
              </a:ext>
            </a:extLst>
          </p:cNvPr>
          <p:cNvCxnSpPr>
            <a:cxnSpLocks/>
          </p:cNvCxnSpPr>
          <p:nvPr/>
        </p:nvCxnSpPr>
        <p:spPr>
          <a:xfrm>
            <a:off x="6283194" y="3362860"/>
            <a:ext cx="0" cy="3357309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75315E3-2D75-46D5-90B6-BA3026D599C4}"/>
              </a:ext>
            </a:extLst>
          </p:cNvPr>
          <p:cNvSpPr txBox="1"/>
          <p:nvPr/>
        </p:nvSpPr>
        <p:spPr>
          <a:xfrm>
            <a:off x="6788449" y="5162417"/>
            <a:ext cx="5086404" cy="39967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defRPr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Creación del Gabinete del Agua.</a:t>
            </a:r>
            <a:endParaRPr lang="es-GT" sz="1200">
              <a:solidFill>
                <a:schemeClr val="tx1"/>
              </a:solidFill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73CF7EAE-EE8D-4E43-8EBB-503318117CF5}"/>
              </a:ext>
            </a:extLst>
          </p:cNvPr>
          <p:cNvSpPr/>
          <p:nvPr/>
        </p:nvSpPr>
        <p:spPr>
          <a:xfrm>
            <a:off x="6610970" y="5322282"/>
            <a:ext cx="106821" cy="105608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CC7B265F-DBD8-43BB-903D-89C93AA8EF63}"/>
              </a:ext>
            </a:extLst>
          </p:cNvPr>
          <p:cNvSpPr txBox="1"/>
          <p:nvPr/>
        </p:nvSpPr>
        <p:spPr>
          <a:xfrm>
            <a:off x="6788449" y="5625121"/>
            <a:ext cx="5086404" cy="39967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defRPr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Acuerdo con organizaciones campesinas y compromiso con agendas territoriales. </a:t>
            </a:r>
            <a:endParaRPr lang="es-GT" sz="1200">
              <a:solidFill>
                <a:schemeClr val="tx1"/>
              </a:solidFill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617F4421-22D6-4B7A-A988-29121A258414}"/>
              </a:ext>
            </a:extLst>
          </p:cNvPr>
          <p:cNvSpPr/>
          <p:nvPr/>
        </p:nvSpPr>
        <p:spPr>
          <a:xfrm>
            <a:off x="6610970" y="5784986"/>
            <a:ext cx="106821" cy="105608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F50BA60E-BE45-4B96-B345-9C4438378C9C}"/>
              </a:ext>
            </a:extLst>
          </p:cNvPr>
          <p:cNvSpPr/>
          <p:nvPr/>
        </p:nvSpPr>
        <p:spPr>
          <a:xfrm>
            <a:off x="6621126" y="6296959"/>
            <a:ext cx="106821" cy="105608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E195A92-FFCC-4CF5-A193-D5D778FDB13B}"/>
              </a:ext>
            </a:extLst>
          </p:cNvPr>
          <p:cNvSpPr txBox="1"/>
          <p:nvPr/>
        </p:nvSpPr>
        <p:spPr>
          <a:xfrm>
            <a:off x="6769211" y="6118282"/>
            <a:ext cx="5086404" cy="39967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defRPr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Diálogo con autoridades ancestrales e indígenas.</a:t>
            </a:r>
            <a:endParaRPr lang="es-GT" sz="1200">
              <a:solidFill>
                <a:schemeClr val="tx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31A8654-2785-465A-A8CE-CE56CD31EB4A}"/>
              </a:ext>
            </a:extLst>
          </p:cNvPr>
          <p:cNvSpPr txBox="1"/>
          <p:nvPr/>
        </p:nvSpPr>
        <p:spPr>
          <a:xfrm>
            <a:off x="9387422" y="1749342"/>
            <a:ext cx="2439132" cy="9974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  <a:latin typeface="Segoe UI"/>
                <a:cs typeface="Segoe UI"/>
              </a:rPr>
              <a:t>Establecer un mecanismo de coordinación entre los entes rectores de políticas públicas</a:t>
            </a:r>
            <a:endParaRPr lang="es-GT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94E878-46B0-685C-DA44-BDF0EB9055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4250" y="1239256"/>
            <a:ext cx="540000" cy="5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54D1BF-CA66-E8E4-614B-BB3B439CCF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0181" y="1271357"/>
            <a:ext cx="527607" cy="540000"/>
          </a:xfrm>
          <a:prstGeom prst="rect">
            <a:avLst/>
          </a:prstGeom>
        </p:spPr>
      </p:pic>
      <p:pic>
        <p:nvPicPr>
          <p:cNvPr id="5" name="Google Shape;110;p40">
            <a:extLst>
              <a:ext uri="{FF2B5EF4-FFF2-40B4-BE49-F238E27FC236}">
                <a16:creationId xmlns:a16="http://schemas.microsoft.com/office/drawing/2014/main" id="{471875CB-793E-F386-BC0F-9D7804FF34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5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4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40">
            <a:extLst>
              <a:ext uri="{FF2B5EF4-FFF2-40B4-BE49-F238E27FC236}">
                <a16:creationId xmlns:a16="http://schemas.microsoft.com/office/drawing/2014/main" id="{1F8D00B7-0690-13CA-8D19-996D3BD06658}"/>
              </a:ext>
            </a:extLst>
          </p:cNvPr>
          <p:cNvSpPr/>
          <p:nvPr/>
        </p:nvSpPr>
        <p:spPr>
          <a:xfrm>
            <a:off x="-28825" y="0"/>
            <a:ext cx="12220800" cy="84210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595E7F7E-6BE0-4249-AB11-28C50CE97543}"/>
              </a:ext>
            </a:extLst>
          </p:cNvPr>
          <p:cNvSpPr txBox="1">
            <a:spLocks/>
          </p:cNvSpPr>
          <p:nvPr/>
        </p:nvSpPr>
        <p:spPr>
          <a:xfrm>
            <a:off x="0" y="165154"/>
            <a:ext cx="12220832" cy="46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Integración de líneas estratégicas</a:t>
            </a:r>
            <a:endParaRPr lang="es-GT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EECB0E-88BF-4C31-9645-A46380EE0D7D}"/>
              </a:ext>
            </a:extLst>
          </p:cNvPr>
          <p:cNvSpPr txBox="1"/>
          <p:nvPr/>
        </p:nvSpPr>
        <p:spPr>
          <a:xfrm>
            <a:off x="8997058" y="1031988"/>
            <a:ext cx="2455004" cy="16312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7000" b="1">
                <a:solidFill>
                  <a:schemeClr val="tx1"/>
                </a:solidFill>
                <a:latin typeface="Segoe UI"/>
                <a:cs typeface="Segoe UI"/>
              </a:rPr>
              <a:t>52</a:t>
            </a:r>
            <a:endParaRPr lang="es-ES" sz="8800">
              <a:solidFill>
                <a:schemeClr val="tx1"/>
              </a:solidFill>
              <a:latin typeface="Segoe UI"/>
              <a:cs typeface="Segoe UI"/>
            </a:endParaRPr>
          </a:p>
          <a:p>
            <a:pPr algn="ctr"/>
            <a:r>
              <a:rPr lang="es-ES" sz="1500" b="1">
                <a:solidFill>
                  <a:schemeClr val="tx1"/>
                </a:solidFill>
                <a:latin typeface="Segoe UI"/>
                <a:cs typeface="Segoe UI"/>
              </a:rPr>
              <a:t>líneas estratégicas integradas</a:t>
            </a:r>
          </a:p>
        </p:txBody>
      </p:sp>
      <p:pic>
        <p:nvPicPr>
          <p:cNvPr id="1026" name="Picture 2" descr="Política General de Gobierno 2024-2028 – SEGE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76" y="1031988"/>
            <a:ext cx="1059005" cy="137095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FEECB0E-88BF-4C31-9645-A46380EE0D7D}"/>
              </a:ext>
            </a:extLst>
          </p:cNvPr>
          <p:cNvSpPr txBox="1"/>
          <p:nvPr/>
        </p:nvSpPr>
        <p:spPr>
          <a:xfrm>
            <a:off x="856197" y="2449382"/>
            <a:ext cx="215476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política cuenta con 10 ejes y </a:t>
            </a:r>
            <a:r>
              <a:rPr lang="es-E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109 líneas estratégicas</a:t>
            </a:r>
            <a:endParaRPr lang="es-ES" sz="15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391115" y="878031"/>
            <a:ext cx="1097349" cy="141762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EECB0E-88BF-4C31-9645-A46380EE0D7D}"/>
              </a:ext>
            </a:extLst>
          </p:cNvPr>
          <p:cNvSpPr txBox="1"/>
          <p:nvPr/>
        </p:nvSpPr>
        <p:spPr>
          <a:xfrm>
            <a:off x="4643939" y="2217489"/>
            <a:ext cx="26497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5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realizó un proceso de agrupación de elementos comunes y la aplicación del análisis cualitativo.</a:t>
            </a:r>
          </a:p>
        </p:txBody>
      </p:sp>
      <p:pic>
        <p:nvPicPr>
          <p:cNvPr id="20" name="Gráfico 19" descr="Flechas de cheurón">
            <a:extLst>
              <a:ext uri="{FF2B5EF4-FFF2-40B4-BE49-F238E27FC236}">
                <a16:creationId xmlns:a16="http://schemas.microsoft.com/office/drawing/2014/main" id="{AD2873E0-868F-4615-B9B6-A38724161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0544" y="2433141"/>
            <a:ext cx="702751" cy="525341"/>
          </a:xfrm>
          <a:prstGeom prst="rect">
            <a:avLst/>
          </a:prstGeom>
        </p:spPr>
      </p:pic>
      <p:pic>
        <p:nvPicPr>
          <p:cNvPr id="23" name="Gráfico 22" descr="Flechas de cheurón">
            <a:extLst>
              <a:ext uri="{FF2B5EF4-FFF2-40B4-BE49-F238E27FC236}">
                <a16:creationId xmlns:a16="http://schemas.microsoft.com/office/drawing/2014/main" id="{BEF79F3B-E252-4235-AB43-A0114DB86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4382" y="2444408"/>
            <a:ext cx="733806" cy="548555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2E6314C-B697-4CFE-84E7-D9FD7B202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261660"/>
              </p:ext>
            </p:extLst>
          </p:nvPr>
        </p:nvGraphicFramePr>
        <p:xfrm>
          <a:off x="2463081" y="3619880"/>
          <a:ext cx="7348298" cy="316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Google Shape;110;p40">
            <a:extLst>
              <a:ext uri="{FF2B5EF4-FFF2-40B4-BE49-F238E27FC236}">
                <a16:creationId xmlns:a16="http://schemas.microsoft.com/office/drawing/2014/main" id="{4A3BC788-C8DB-C16A-D174-2ECC5B0AD55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0BCA806F-74DF-55DB-3C62-E1CAE77F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6EE464A-171A-88AE-505D-451B89BB89B7}"/>
              </a:ext>
            </a:extLst>
          </p:cNvPr>
          <p:cNvSpPr/>
          <p:nvPr/>
        </p:nvSpPr>
        <p:spPr>
          <a:xfrm>
            <a:off x="374" y="828369"/>
            <a:ext cx="12192000" cy="643657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1C19270A-5491-DBEE-B2B8-5665BF0F95A2}"/>
              </a:ext>
            </a:extLst>
          </p:cNvPr>
          <p:cNvSpPr/>
          <p:nvPr/>
        </p:nvSpPr>
        <p:spPr>
          <a:xfrm>
            <a:off x="0" y="-519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B4BF03F-6F72-AA91-F851-E8F458ED5E79}"/>
              </a:ext>
            </a:extLst>
          </p:cNvPr>
          <p:cNvSpPr/>
          <p:nvPr/>
        </p:nvSpPr>
        <p:spPr>
          <a:xfrm>
            <a:off x="1085088" y="861405"/>
            <a:ext cx="10021824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MX" sz="2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s-GT" sz="2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esafíos generales </a:t>
            </a:r>
            <a:endParaRPr lang="es-GT" sz="2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AC2E209-C287-4A43-AACD-BB543C5C520D}"/>
              </a:ext>
            </a:extLst>
          </p:cNvPr>
          <p:cNvSpPr/>
          <p:nvPr/>
        </p:nvSpPr>
        <p:spPr>
          <a:xfrm>
            <a:off x="539811" y="286897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GT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D3C49D1-525D-40DF-8CA4-CC39A5432B91}"/>
              </a:ext>
            </a:extLst>
          </p:cNvPr>
          <p:cNvSpPr/>
          <p:nvPr/>
        </p:nvSpPr>
        <p:spPr>
          <a:xfrm>
            <a:off x="1351070" y="1991351"/>
            <a:ext cx="9755842" cy="29956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GT" sz="1800" b="1" dirty="0">
                <a:latin typeface="Segoe UI"/>
                <a:cs typeface="Segoe UI"/>
              </a:rPr>
              <a:t>Actualizar los indicadores de resultados</a:t>
            </a:r>
            <a:r>
              <a:rPr lang="es-GT" sz="1800" dirty="0">
                <a:latin typeface="Segoe UI"/>
                <a:cs typeface="Segoe UI"/>
              </a:rPr>
              <a:t> </a:t>
            </a:r>
            <a:r>
              <a:rPr lang="es-GT" sz="1800" b="1">
                <a:latin typeface="Segoe UI"/>
                <a:cs typeface="Segoe UI"/>
              </a:rPr>
              <a:t>institucionales</a:t>
            </a:r>
            <a:r>
              <a:rPr lang="es-GT" sz="1800" dirty="0">
                <a:latin typeface="Segoe UI"/>
                <a:cs typeface="Segoe UI"/>
              </a:rPr>
              <a:t> que contribuyen a cada uno de los ejes de la Política General de Gobierno, asegurando su seguimiento continuo.</a:t>
            </a:r>
            <a:endParaRPr lang="es-GT" sz="1800">
              <a:latin typeface="Segoe UI"/>
              <a:cs typeface="Segoe UI"/>
            </a:endParaRPr>
          </a:p>
          <a:p>
            <a:pPr algn="just">
              <a:spcAft>
                <a:spcPts val="800"/>
              </a:spcAft>
            </a:pPr>
            <a:endParaRPr lang="es-G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GT" sz="1800" dirty="0">
                <a:latin typeface="Segoe UI"/>
                <a:cs typeface="Segoe UI"/>
              </a:rPr>
              <a:t>Garantizar </a:t>
            </a:r>
            <a:r>
              <a:rPr lang="es-GT" sz="1800" b="1" dirty="0">
                <a:latin typeface="Segoe UI"/>
                <a:cs typeface="Segoe UI"/>
              </a:rPr>
              <a:t>la asignación de recursos y la ejecución eficiente y eficaz </a:t>
            </a:r>
            <a:r>
              <a:rPr lang="es-GT" sz="1800" dirty="0">
                <a:latin typeface="Segoe UI"/>
                <a:cs typeface="Segoe UI"/>
              </a:rPr>
              <a:t>del presupuesto, esencial para cumplir con el propósito de los diez ejes estratégicos de la Política General de Gobierno 2024-2028.</a:t>
            </a:r>
            <a:endParaRPr lang="es-GT" sz="1800">
              <a:latin typeface="Segoe UI"/>
              <a:cs typeface="Segoe UI"/>
            </a:endParaRPr>
          </a:p>
          <a:p>
            <a:pPr algn="just">
              <a:spcAft>
                <a:spcPts val="800"/>
              </a:spcAft>
            </a:pPr>
            <a:endParaRPr lang="es-G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GT" sz="1800" dirty="0">
                <a:latin typeface="Segoe UI"/>
                <a:cs typeface="Segoe UI"/>
              </a:rPr>
              <a:t>Implementar una </a:t>
            </a:r>
            <a:r>
              <a:rPr lang="es-GT" sz="1800" b="1" dirty="0">
                <a:latin typeface="Segoe UI"/>
                <a:cs typeface="Segoe UI"/>
              </a:rPr>
              <a:t>gestión transparente</a:t>
            </a:r>
            <a:r>
              <a:rPr lang="es-GT" sz="1800" dirty="0">
                <a:latin typeface="Segoe UI"/>
                <a:cs typeface="Segoe UI"/>
              </a:rPr>
              <a:t>, </a:t>
            </a:r>
            <a:r>
              <a:rPr lang="es-GT" sz="1800" b="1" dirty="0">
                <a:latin typeface="Segoe UI"/>
                <a:cs typeface="Segoe UI"/>
              </a:rPr>
              <a:t>interinstitucional y territorial</a:t>
            </a:r>
            <a:r>
              <a:rPr lang="es-GT" sz="1800" dirty="0">
                <a:latin typeface="Segoe UI"/>
                <a:cs typeface="Segoe UI"/>
              </a:rPr>
              <a:t>, para atender las </a:t>
            </a:r>
            <a:r>
              <a:rPr lang="es-GT" sz="1800">
                <a:latin typeface="Segoe UI"/>
                <a:cs typeface="Segoe UI"/>
              </a:rPr>
              <a:t>necesidades de las poblaciones priorizadas</a:t>
            </a:r>
            <a:r>
              <a:rPr lang="es-GT" sz="1800" dirty="0">
                <a:latin typeface="Segoe UI"/>
                <a:cs typeface="Segoe UI"/>
              </a:rPr>
              <a:t> en la Política General de Gobierno 2024-2028. </a:t>
            </a:r>
            <a:endParaRPr lang="es-GT" sz="1800">
              <a:latin typeface="Segoe UI"/>
              <a:cs typeface="Segoe U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1F822-758C-4A94-97C9-26A5C674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13" y="2041613"/>
            <a:ext cx="579600" cy="579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D404C4-5701-4E1D-9511-7460F4515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13" y="3084420"/>
            <a:ext cx="577857" cy="5778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D5F9E7-279E-444B-8D00-0E74A7928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3" y="4251862"/>
            <a:ext cx="579600" cy="579600"/>
          </a:xfrm>
          <a:prstGeom prst="rect">
            <a:avLst/>
          </a:prstGeom>
        </p:spPr>
      </p:pic>
      <p:pic>
        <p:nvPicPr>
          <p:cNvPr id="4" name="Google Shape;110;p40">
            <a:extLst>
              <a:ext uri="{FF2B5EF4-FFF2-40B4-BE49-F238E27FC236}">
                <a16:creationId xmlns:a16="http://schemas.microsoft.com/office/drawing/2014/main" id="{E4031568-83F7-8112-3F25-1A99C4C43FD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6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/>
          <p:nvPr/>
        </p:nvSpPr>
        <p:spPr>
          <a:xfrm>
            <a:off x="-57665" y="-148281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144" y="2219016"/>
            <a:ext cx="6909711" cy="227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D7E05CAF-DDD7-4746-4C5E-28557C85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B9D26EAD-B6CF-9C58-5D7D-920DB2DC3367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48C9E2A-A3D6-A17A-5EA7-27FB805E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1" y="32157"/>
            <a:ext cx="10422493" cy="72734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</a:pPr>
            <a:r>
              <a:rPr lang="es-GT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General de Gobierno 2024-2028</a:t>
            </a:r>
            <a:br>
              <a:rPr lang="es-GT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GT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Líneas Estratégicas Integradas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83EA64-6EA8-0445-6B2C-DE1F086DB27D}"/>
              </a:ext>
            </a:extLst>
          </p:cNvPr>
          <p:cNvSpPr txBox="1"/>
          <p:nvPr/>
        </p:nvSpPr>
        <p:spPr>
          <a:xfrm>
            <a:off x="4172831" y="953630"/>
            <a:ext cx="17282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Líneas E. Integradas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F1A84E2-25AB-4F5B-9CB8-51ACCB5BE101}"/>
              </a:ext>
            </a:extLst>
          </p:cNvPr>
          <p:cNvCxnSpPr>
            <a:cxnSpLocks/>
          </p:cNvCxnSpPr>
          <p:nvPr/>
        </p:nvCxnSpPr>
        <p:spPr>
          <a:xfrm>
            <a:off x="6095999" y="1344764"/>
            <a:ext cx="0" cy="521990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>
            <a:extLst>
              <a:ext uri="{FF2B5EF4-FFF2-40B4-BE49-F238E27FC236}">
                <a16:creationId xmlns:a16="http://schemas.microsoft.com/office/drawing/2014/main" id="{58D08FF1-27F7-4591-AE80-B345B8845D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36"/>
          <a:stretch/>
        </p:blipFill>
        <p:spPr>
          <a:xfrm>
            <a:off x="142084" y="1723402"/>
            <a:ext cx="827736" cy="82958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CE8EE99E-748B-44E3-89F1-22D012FBC90A}"/>
              </a:ext>
            </a:extLst>
          </p:cNvPr>
          <p:cNvSpPr txBox="1"/>
          <p:nvPr/>
        </p:nvSpPr>
        <p:spPr>
          <a:xfrm>
            <a:off x="1087130" y="1903317"/>
            <a:ext cx="22933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1. Hacia una función pública legítima y eficaz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09825431-AA09-4717-942F-DBCCE1442B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5" r="4931" b="3521"/>
          <a:stretch/>
        </p:blipFill>
        <p:spPr>
          <a:xfrm>
            <a:off x="158213" y="2737872"/>
            <a:ext cx="815256" cy="829587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62BC605E-8BFA-4CDA-98F4-60C9ABAEF6D3}"/>
              </a:ext>
            </a:extLst>
          </p:cNvPr>
          <p:cNvSpPr txBox="1"/>
          <p:nvPr/>
        </p:nvSpPr>
        <p:spPr>
          <a:xfrm>
            <a:off x="1069639" y="2914062"/>
            <a:ext cx="18965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2. Desarrollo social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A0ABEEA-2134-4F52-BB35-6C6595ED0F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6" t="3505"/>
          <a:stretch/>
        </p:blipFill>
        <p:spPr>
          <a:xfrm>
            <a:off x="124277" y="3757252"/>
            <a:ext cx="828094" cy="829588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9458D8A6-2B2C-4789-A1ED-D1EA69742E0C}"/>
              </a:ext>
            </a:extLst>
          </p:cNvPr>
          <p:cNvSpPr txBox="1"/>
          <p:nvPr/>
        </p:nvSpPr>
        <p:spPr>
          <a:xfrm>
            <a:off x="1108654" y="3853222"/>
            <a:ext cx="21828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3. Protección, asistencia y seguridad social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AA99C18-B1D7-46E1-9FF0-81B3192293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044" y="4823406"/>
            <a:ext cx="823696" cy="829587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939D8529-8A08-49AE-9896-8694B8B10702}"/>
              </a:ext>
            </a:extLst>
          </p:cNvPr>
          <p:cNvSpPr txBox="1"/>
          <p:nvPr/>
        </p:nvSpPr>
        <p:spPr>
          <a:xfrm>
            <a:off x="1065824" y="4936973"/>
            <a:ext cx="24079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4. Lucha contra la desnutrición y malnutrición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DC8D199-BD1C-472F-B0DD-7B6EB5CA2E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044" y="5926746"/>
            <a:ext cx="817485" cy="829587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E9B0E539-2478-4CEC-B772-EA9AB052786E}"/>
              </a:ext>
            </a:extLst>
          </p:cNvPr>
          <p:cNvSpPr txBox="1"/>
          <p:nvPr/>
        </p:nvSpPr>
        <p:spPr>
          <a:xfrm>
            <a:off x="1072054" y="6018373"/>
            <a:ext cx="237310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5. La infraestructura económica para el buen vivir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6A22FA26-DD35-481D-A245-1D6C97E876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4" t="2267"/>
          <a:stretch/>
        </p:blipFill>
        <p:spPr>
          <a:xfrm>
            <a:off x="6533241" y="1764869"/>
            <a:ext cx="779669" cy="777904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DCB979E1-1A05-4F96-A256-7AFD191EE89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5" t="1227"/>
          <a:stretch/>
        </p:blipFill>
        <p:spPr>
          <a:xfrm>
            <a:off x="6533240" y="2720353"/>
            <a:ext cx="823837" cy="83017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F2E14AAE-774D-4E30-AF7A-943A3E6F2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3240" y="3697842"/>
            <a:ext cx="830040" cy="844641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978AF821-0FCD-4DEB-8130-8F7891CA325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" t="1227"/>
          <a:stretch/>
        </p:blipFill>
        <p:spPr>
          <a:xfrm>
            <a:off x="6537177" y="4775240"/>
            <a:ext cx="871671" cy="877753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B062262A-64DC-42F8-9AD8-35FFE4F81DD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9" t="3467"/>
          <a:stretch/>
        </p:blipFill>
        <p:spPr>
          <a:xfrm>
            <a:off x="6567879" y="5917781"/>
            <a:ext cx="845977" cy="847515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0DFBC44A-9977-4C15-888C-668E1DB87358}"/>
              </a:ext>
            </a:extLst>
          </p:cNvPr>
          <p:cNvSpPr txBox="1"/>
          <p:nvPr/>
        </p:nvSpPr>
        <p:spPr>
          <a:xfrm>
            <a:off x="7428932" y="1855693"/>
            <a:ext cx="218779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6. Avanzando para cerrar la brecha digital con tecnología e innovación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281AA93-9C9B-4A88-8122-598BC1627425}"/>
              </a:ext>
            </a:extLst>
          </p:cNvPr>
          <p:cNvSpPr txBox="1"/>
          <p:nvPr/>
        </p:nvSpPr>
        <p:spPr>
          <a:xfrm>
            <a:off x="7408848" y="2888978"/>
            <a:ext cx="2207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7. Seguridad democrática en un país para vivir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1D5194C-9310-4C62-8E4A-E05E89E0BADF}"/>
              </a:ext>
            </a:extLst>
          </p:cNvPr>
          <p:cNvSpPr txBox="1"/>
          <p:nvPr/>
        </p:nvSpPr>
        <p:spPr>
          <a:xfrm>
            <a:off x="7408848" y="3924442"/>
            <a:ext cx="248824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8. Cuidado de la Naturaleza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AC11B47-0BD7-482A-A66E-266CC6EDF22E}"/>
              </a:ext>
            </a:extLst>
          </p:cNvPr>
          <p:cNvSpPr txBox="1"/>
          <p:nvPr/>
        </p:nvSpPr>
        <p:spPr>
          <a:xfrm>
            <a:off x="7478396" y="5007366"/>
            <a:ext cx="20258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9. Una ciudadanía sin fronteras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A1FB1AF-9E6B-44E1-8152-CFC8DBF35109}"/>
              </a:ext>
            </a:extLst>
          </p:cNvPr>
          <p:cNvSpPr txBox="1"/>
          <p:nvPr/>
        </p:nvSpPr>
        <p:spPr>
          <a:xfrm>
            <a:off x="7548615" y="6041455"/>
            <a:ext cx="224193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10. Construyendo las bases para un nuevo contrato social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93F0ECA-C746-4012-9DF9-A9CFA2614C0A}"/>
              </a:ext>
            </a:extLst>
          </p:cNvPr>
          <p:cNvSpPr txBox="1"/>
          <p:nvPr/>
        </p:nvSpPr>
        <p:spPr>
          <a:xfrm>
            <a:off x="9374917" y="896875"/>
            <a:ext cx="17282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Líneas estratégicas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323EA16A-C6CF-46B0-856B-FA4FE235B23A}"/>
              </a:ext>
            </a:extLst>
          </p:cNvPr>
          <p:cNvSpPr txBox="1"/>
          <p:nvPr/>
        </p:nvSpPr>
        <p:spPr>
          <a:xfrm>
            <a:off x="10615194" y="903118"/>
            <a:ext cx="17282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Líneas E. Integradas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25ED8CD-2111-4829-B1E9-2D3E7FE6CD26}"/>
              </a:ext>
            </a:extLst>
          </p:cNvPr>
          <p:cNvSpPr txBox="1"/>
          <p:nvPr/>
        </p:nvSpPr>
        <p:spPr>
          <a:xfrm>
            <a:off x="3066612" y="941962"/>
            <a:ext cx="17282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Líneas estratégicas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2" name="Google Shape;110;p40">
            <a:extLst>
              <a:ext uri="{FF2B5EF4-FFF2-40B4-BE49-F238E27FC236}">
                <a16:creationId xmlns:a16="http://schemas.microsoft.com/office/drawing/2014/main" id="{0552278D-A187-16F8-756D-0471B45563E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A25ADB-54D2-04CE-3B6C-98B0C436AA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1830" y="1488519"/>
            <a:ext cx="2322777" cy="53694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44ED26-A1BF-D9BD-B357-594AB94ADA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2201" y="1539641"/>
            <a:ext cx="2139881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F40D3191-5F96-63EA-479B-D30C1C1B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F109D818-7F2A-BEB2-3D33-1B153656CDEF}"/>
              </a:ext>
            </a:extLst>
          </p:cNvPr>
          <p:cNvSpPr/>
          <p:nvPr/>
        </p:nvSpPr>
        <p:spPr>
          <a:xfrm>
            <a:off x="685203" y="5278365"/>
            <a:ext cx="11212498" cy="11109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G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0A5C9C70-1D28-A45A-AE7C-0EE7AB98BE29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8CCDC1-A5F7-6188-3659-A9EF85E5B397}"/>
              </a:ext>
            </a:extLst>
          </p:cNvPr>
          <p:cNvSpPr txBox="1"/>
          <p:nvPr/>
        </p:nvSpPr>
        <p:spPr>
          <a:xfrm>
            <a:off x="1551457" y="5395823"/>
            <a:ext cx="10266426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La importancia de cada tema también puede ser analizada desde diferentes perspectivas (por ejemplo, impacto a largo plazo, relevancia para la ciudadanía, etc.), lo cual podría llevar a una valoración diferente.  </a:t>
            </a: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Esta valoración no excluye la importancia de las otras líneas estratégicas sino que destaca aquellas que tuvieron mayor </a:t>
            </a: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aporte </a:t>
            </a: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de acciones y resultados durante el año 2024. 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A11CF1-5454-B2E2-DF90-4F61424050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203" y="5460659"/>
            <a:ext cx="866254" cy="83341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EBA2ED86-B822-6222-0084-96D3AA76C619}"/>
              </a:ext>
            </a:extLst>
          </p:cNvPr>
          <p:cNvSpPr/>
          <p:nvPr/>
        </p:nvSpPr>
        <p:spPr>
          <a:xfrm>
            <a:off x="2002536" y="1188720"/>
            <a:ext cx="5934456" cy="1240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G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A59DAF-5F39-3A81-7D08-78D5E62D0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106" y="1612356"/>
            <a:ext cx="79165" cy="147357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40763B43-B1CC-A4F6-DA1F-D904F27DFCA0}"/>
              </a:ext>
            </a:extLst>
          </p:cNvPr>
          <p:cNvSpPr/>
          <p:nvPr/>
        </p:nvSpPr>
        <p:spPr>
          <a:xfrm>
            <a:off x="2861851" y="2330409"/>
            <a:ext cx="6145424" cy="12405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G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D0BE66-B7D5-8C47-BEC6-1E9F3A3D629B}"/>
              </a:ext>
            </a:extLst>
          </p:cNvPr>
          <p:cNvSpPr/>
          <p:nvPr/>
        </p:nvSpPr>
        <p:spPr>
          <a:xfrm>
            <a:off x="4107978" y="3574686"/>
            <a:ext cx="5797296" cy="12405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G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65D292-0453-C08F-8341-9701B839FFD7}"/>
              </a:ext>
            </a:extLst>
          </p:cNvPr>
          <p:cNvSpPr txBox="1"/>
          <p:nvPr/>
        </p:nvSpPr>
        <p:spPr>
          <a:xfrm>
            <a:off x="2135158" y="1269596"/>
            <a:ext cx="5718132" cy="171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Criterios de valoración</a:t>
            </a:r>
          </a:p>
          <a:p>
            <a:pPr marL="0" marR="0" lvl="0" indent="0" algn="just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Diversidad de acciones y logros concretos reportados </a:t>
            </a:r>
          </a:p>
          <a:p>
            <a:pPr marL="0" marR="0" lvl="0" indent="0" algn="just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Aporte de las acciones y logros en cada línea estratégica </a:t>
            </a:r>
            <a:r>
              <a:rPr lang="es-MX" sz="160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integrada</a:t>
            </a:r>
            <a:endParaRPr kumimoji="0" lang="es-MX" sz="1600" b="0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600" b="0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600" b="0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9C246C4-B4D7-AF88-E9F1-B9F2E21CA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031" y="1938638"/>
            <a:ext cx="79165" cy="1473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C301952-BEBF-A2FF-BB5A-0D1CB0AFF308}"/>
              </a:ext>
            </a:extLst>
          </p:cNvPr>
          <p:cNvSpPr txBox="1"/>
          <p:nvPr/>
        </p:nvSpPr>
        <p:spPr>
          <a:xfrm>
            <a:off x="2943224" y="2480089"/>
            <a:ext cx="6064051" cy="9053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fontAlgn="base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defRPr sz="1600" b="1">
                <a:solidFill>
                  <a:srgbClr val="24242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Categorías de valoración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Refleja el nivel de aporte institucional sobre los resultados obtenidos en cada línea estratégica </a:t>
            </a:r>
            <a:r>
              <a:rPr lang="es-MX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integrada</a:t>
            </a:r>
            <a:endParaRPr kumimoji="0" lang="es-MX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A0E1650-6D58-470D-F696-173798F0A389}"/>
              </a:ext>
            </a:extLst>
          </p:cNvPr>
          <p:cNvSpPr txBox="1"/>
          <p:nvPr/>
        </p:nvSpPr>
        <p:spPr>
          <a:xfrm>
            <a:off x="4796122" y="4121416"/>
            <a:ext cx="4903857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fontAlgn="base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defRPr sz="1600" b="1">
                <a:solidFill>
                  <a:srgbClr val="242424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6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1275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Baja                              Media                    Alta 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FD0359B3-9961-95DC-B1CA-9F059EE722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463092">
            <a:off x="2099797" y="2378015"/>
            <a:ext cx="784082" cy="123451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3B22BF2-C221-F975-1210-0ECC411639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005162">
            <a:off x="3361785" y="3570076"/>
            <a:ext cx="784082" cy="123451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7F14912-F73A-4B59-894F-494E420463B3}"/>
              </a:ext>
            </a:extLst>
          </p:cNvPr>
          <p:cNvGrpSpPr/>
          <p:nvPr/>
        </p:nvGrpSpPr>
        <p:grpSpPr>
          <a:xfrm>
            <a:off x="7006613" y="3734499"/>
            <a:ext cx="590399" cy="625659"/>
            <a:chOff x="7006627" y="3734499"/>
            <a:chExt cx="516745" cy="625659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D62537F-2871-24A6-205D-DBB1827E3ECD}"/>
                </a:ext>
              </a:extLst>
            </p:cNvPr>
            <p:cNvSpPr/>
            <p:nvPr/>
          </p:nvSpPr>
          <p:spPr>
            <a:xfrm rot="10800000">
              <a:off x="7006627" y="3996452"/>
              <a:ext cx="135421" cy="36200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2711FC60-3D0E-9945-0E9B-545E85EF718F}"/>
                </a:ext>
              </a:extLst>
            </p:cNvPr>
            <p:cNvSpPr/>
            <p:nvPr/>
          </p:nvSpPr>
          <p:spPr>
            <a:xfrm rot="10800000">
              <a:off x="7197289" y="3866509"/>
              <a:ext cx="135421" cy="493649"/>
            </a:xfrm>
            <a:prstGeom prst="rect">
              <a:avLst/>
            </a:prstGeom>
            <a:solidFill>
              <a:srgbClr val="0B227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58C1EE1D-DECA-5E74-6A6C-5C783C1866E5}"/>
                </a:ext>
              </a:extLst>
            </p:cNvPr>
            <p:cNvSpPr/>
            <p:nvPr/>
          </p:nvSpPr>
          <p:spPr>
            <a:xfrm rot="10800000">
              <a:off x="7387951" y="3734499"/>
              <a:ext cx="135421" cy="62528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C053AB4-CB5B-478A-9633-69D02730C3AF}"/>
              </a:ext>
            </a:extLst>
          </p:cNvPr>
          <p:cNvGrpSpPr/>
          <p:nvPr/>
        </p:nvGrpSpPr>
        <p:grpSpPr>
          <a:xfrm>
            <a:off x="8731646" y="3769343"/>
            <a:ext cx="590399" cy="625659"/>
            <a:chOff x="8731664" y="3769343"/>
            <a:chExt cx="516745" cy="625659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F8A8C38-3AE2-88A9-DA9E-95B8C2CA58AC}"/>
                </a:ext>
              </a:extLst>
            </p:cNvPr>
            <p:cNvSpPr/>
            <p:nvPr/>
          </p:nvSpPr>
          <p:spPr>
            <a:xfrm rot="10800000">
              <a:off x="8731664" y="4031296"/>
              <a:ext cx="135421" cy="36200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18D634D5-48F1-484A-DB91-BC047C782B80}"/>
                </a:ext>
              </a:extLst>
            </p:cNvPr>
            <p:cNvSpPr/>
            <p:nvPr/>
          </p:nvSpPr>
          <p:spPr>
            <a:xfrm rot="10800000">
              <a:off x="8922326" y="3901353"/>
              <a:ext cx="135421" cy="49364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7697C093-BFE0-26D7-BC31-C6CF14CE2A4D}"/>
                </a:ext>
              </a:extLst>
            </p:cNvPr>
            <p:cNvSpPr/>
            <p:nvPr/>
          </p:nvSpPr>
          <p:spPr>
            <a:xfrm rot="10800000">
              <a:off x="9112988" y="3769343"/>
              <a:ext cx="135421" cy="62528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07FFE6F8-EBA9-DA55-AD6F-91F5040BB2EA}"/>
              </a:ext>
            </a:extLst>
          </p:cNvPr>
          <p:cNvGrpSpPr/>
          <p:nvPr/>
        </p:nvGrpSpPr>
        <p:grpSpPr>
          <a:xfrm>
            <a:off x="4827256" y="3767647"/>
            <a:ext cx="589754" cy="625659"/>
            <a:chOff x="7832206" y="3080676"/>
            <a:chExt cx="549482" cy="684405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E8EC9AA7-4080-6A07-1601-BB373BB2C710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B4CB8E48-5F2A-23CC-2527-96C2785B6C50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620D0C37-77DE-5F25-42A2-D4AAB15F3AA8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G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6" name="Google Shape;110;p40">
            <a:extLst>
              <a:ext uri="{FF2B5EF4-FFF2-40B4-BE49-F238E27FC236}">
                <a16:creationId xmlns:a16="http://schemas.microsoft.com/office/drawing/2014/main" id="{BD4B63A4-63FD-5E7C-26CF-671504D8484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ED2EF91-E765-5569-5CC2-4BE01DA34662}"/>
              </a:ext>
            </a:extLst>
          </p:cNvPr>
          <p:cNvSpPr txBox="1">
            <a:spLocks/>
          </p:cNvSpPr>
          <p:nvPr/>
        </p:nvSpPr>
        <p:spPr>
          <a:xfrm>
            <a:off x="0" y="165154"/>
            <a:ext cx="12220832" cy="46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Valoración</a:t>
            </a:r>
            <a:endParaRPr lang="es-GT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8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F40D3191-5F96-63EA-479B-D30C1C1B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0A5C9C70-1D28-A45A-AE7C-0EE7AB98BE29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6801B95-39F3-4653-AD24-2D02251CA6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5" r="4931" b="3521"/>
          <a:stretch/>
        </p:blipFill>
        <p:spPr>
          <a:xfrm>
            <a:off x="3259791" y="1534644"/>
            <a:ext cx="1061343" cy="108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76C2296-36AC-4902-A03B-74B5BA2A78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36"/>
          <a:stretch/>
        </p:blipFill>
        <p:spPr>
          <a:xfrm>
            <a:off x="1111276" y="1525367"/>
            <a:ext cx="1077590" cy="108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F0353A7-5D62-49A5-83D5-A3667B6FB9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6" t="3505"/>
          <a:stretch/>
        </p:blipFill>
        <p:spPr>
          <a:xfrm>
            <a:off x="5392059" y="1525367"/>
            <a:ext cx="1078055" cy="108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E163F72-56EA-4D45-B49B-A7F97DA80A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1563" y="1525367"/>
            <a:ext cx="1072331" cy="108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B755DB8-B56E-4119-8806-17DABE1211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789" y="1525367"/>
            <a:ext cx="1064244" cy="1080000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F0FC6F1A-9FDA-4563-8B7C-D2EFEAC25668}"/>
              </a:ext>
            </a:extLst>
          </p:cNvPr>
          <p:cNvGrpSpPr/>
          <p:nvPr/>
        </p:nvGrpSpPr>
        <p:grpSpPr>
          <a:xfrm>
            <a:off x="1947738" y="2727548"/>
            <a:ext cx="334798" cy="199227"/>
            <a:chOff x="7832206" y="3080673"/>
            <a:chExt cx="549481" cy="684404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36E2110F-E860-4110-8BD1-F1C59E94A4C7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6904E2BE-14D1-4520-88EC-9F20DEFD75C4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FF99E2E6-538D-4A2C-AE89-8A662517DAA8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435CA0AD-8E66-4CFA-820C-D2FD910B63F7}"/>
              </a:ext>
            </a:extLst>
          </p:cNvPr>
          <p:cNvGrpSpPr/>
          <p:nvPr/>
        </p:nvGrpSpPr>
        <p:grpSpPr>
          <a:xfrm>
            <a:off x="1425013" y="2728161"/>
            <a:ext cx="334800" cy="198000"/>
            <a:chOff x="7832206" y="3080676"/>
            <a:chExt cx="549482" cy="684405"/>
          </a:xfrm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178DB168-C871-4632-8E25-5E2777D3C396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AD9AAC7A-541B-4923-9E1A-C44747588D75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DC943FCC-8E9D-4449-808B-D57822B28493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DF3E178-DAAA-47CC-837A-409BE3AD1934}"/>
              </a:ext>
            </a:extLst>
          </p:cNvPr>
          <p:cNvSpPr txBox="1"/>
          <p:nvPr/>
        </p:nvSpPr>
        <p:spPr>
          <a:xfrm>
            <a:off x="1748187" y="181883"/>
            <a:ext cx="937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Valoración de líneas estratégicas integradas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6891A4C-4159-4B6F-B11B-FA59B0A3C96F}"/>
              </a:ext>
            </a:extLst>
          </p:cNvPr>
          <p:cNvGrpSpPr/>
          <p:nvPr/>
        </p:nvGrpSpPr>
        <p:grpSpPr>
          <a:xfrm>
            <a:off x="900874" y="2728161"/>
            <a:ext cx="334800" cy="198000"/>
            <a:chOff x="6469627" y="2583342"/>
            <a:chExt cx="338680" cy="200727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BA201121-A1C9-4A15-8A72-EA102338FCCD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E69359CE-4D0B-4BA6-876F-089BE54C1DA3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BC6DA2B-CE95-437D-A0EB-F00F4D7FB50A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B027C5-1827-4357-9C78-AD4ABD7748DB}"/>
              </a:ext>
            </a:extLst>
          </p:cNvPr>
          <p:cNvSpPr txBox="1"/>
          <p:nvPr/>
        </p:nvSpPr>
        <p:spPr>
          <a:xfrm>
            <a:off x="900873" y="3008597"/>
            <a:ext cx="13816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0          2        1</a:t>
            </a:r>
            <a:endParaRPr lang="es-GT"/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A2067900-8570-4BE8-AA51-FE5B254D433E}"/>
              </a:ext>
            </a:extLst>
          </p:cNvPr>
          <p:cNvGrpSpPr/>
          <p:nvPr/>
        </p:nvGrpSpPr>
        <p:grpSpPr>
          <a:xfrm>
            <a:off x="4140394" y="2724741"/>
            <a:ext cx="334798" cy="199227"/>
            <a:chOff x="7832206" y="3080673"/>
            <a:chExt cx="549481" cy="684404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06BBD850-F983-46DD-9AF1-6F3E5CA331F5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EAD3A036-F570-4BA0-8AAD-077598119C61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C422D065-6FAE-4183-B3BE-D2BAD8930E47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DFF974C7-B9C9-459E-B3F7-111653C45E7F}"/>
              </a:ext>
            </a:extLst>
          </p:cNvPr>
          <p:cNvGrpSpPr/>
          <p:nvPr/>
        </p:nvGrpSpPr>
        <p:grpSpPr>
          <a:xfrm>
            <a:off x="3617669" y="2725354"/>
            <a:ext cx="334800" cy="198000"/>
            <a:chOff x="7832206" y="3080676"/>
            <a:chExt cx="549482" cy="684405"/>
          </a:xfrm>
        </p:grpSpPr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45818060-155F-41B1-A50A-54B5FE17D53E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77FA8429-3D6A-4A9F-8C4E-BC05F50394FE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63F6A6FD-F47E-4373-A0FA-522E13EF9075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BB1EE6FE-0DA8-4B4B-A99F-50507B487E07}"/>
              </a:ext>
            </a:extLst>
          </p:cNvPr>
          <p:cNvGrpSpPr/>
          <p:nvPr/>
        </p:nvGrpSpPr>
        <p:grpSpPr>
          <a:xfrm>
            <a:off x="3093530" y="2725354"/>
            <a:ext cx="334800" cy="198000"/>
            <a:chOff x="6469627" y="2583342"/>
            <a:chExt cx="338680" cy="200727"/>
          </a:xfrm>
        </p:grpSpPr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A2BDB6D4-BFBE-41F9-8935-C40E91165187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0B373838-F572-41FD-A03B-4550C92AB2EF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95B7B96A-F639-4B7B-BFFE-C00E63088567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79" name="CuadroTexto 78">
            <a:extLst>
              <a:ext uri="{FF2B5EF4-FFF2-40B4-BE49-F238E27FC236}">
                <a16:creationId xmlns:a16="http://schemas.microsoft.com/office/drawing/2014/main" id="{90DB48A0-69EA-4B02-A5A1-391098700262}"/>
              </a:ext>
            </a:extLst>
          </p:cNvPr>
          <p:cNvSpPr txBox="1"/>
          <p:nvPr/>
        </p:nvSpPr>
        <p:spPr>
          <a:xfrm>
            <a:off x="3094236" y="3008597"/>
            <a:ext cx="146843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1          6       10</a:t>
            </a:r>
            <a:endParaRPr lang="es-GT"/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2782A678-2318-4820-ADFC-13C8714D2A4E}"/>
              </a:ext>
            </a:extLst>
          </p:cNvPr>
          <p:cNvGrpSpPr/>
          <p:nvPr/>
        </p:nvGrpSpPr>
        <p:grpSpPr>
          <a:xfrm>
            <a:off x="6253879" y="2662419"/>
            <a:ext cx="334798" cy="199227"/>
            <a:chOff x="7832206" y="3080673"/>
            <a:chExt cx="549481" cy="684404"/>
          </a:xfrm>
        </p:grpSpPr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AB1A2D28-DD95-4044-90AD-9025C5CC42FC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C460AFB2-893C-478A-BB6E-AC69CB500778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643192EB-BFAC-4EAF-B643-205BC180CF83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D458ABC-AC08-4138-B45E-AAE9E92CD5D7}"/>
              </a:ext>
            </a:extLst>
          </p:cNvPr>
          <p:cNvGrpSpPr/>
          <p:nvPr/>
        </p:nvGrpSpPr>
        <p:grpSpPr>
          <a:xfrm>
            <a:off x="5731154" y="2663032"/>
            <a:ext cx="334800" cy="198000"/>
            <a:chOff x="7832206" y="3080676"/>
            <a:chExt cx="549482" cy="684405"/>
          </a:xfrm>
        </p:grpSpPr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41615C64-FDDB-4774-9123-DD4000EC1F5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7ECD59B2-E217-459B-A053-265C41852A40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67F2D97D-30D5-46B8-91E4-B66EBDE411D7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A3D60D3E-87CD-4A44-BCD8-9CCD00721AD8}"/>
              </a:ext>
            </a:extLst>
          </p:cNvPr>
          <p:cNvGrpSpPr/>
          <p:nvPr/>
        </p:nvGrpSpPr>
        <p:grpSpPr>
          <a:xfrm>
            <a:off x="5207015" y="2663032"/>
            <a:ext cx="334800" cy="198000"/>
            <a:chOff x="6469627" y="2583342"/>
            <a:chExt cx="338680" cy="200727"/>
          </a:xfrm>
        </p:grpSpPr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220AF613-B539-4B85-896C-8A19BB91969E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35917C63-B944-45BB-8C1D-3EA8B0242356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0FD9639C-5D80-4A27-B025-89D200D2E31F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93" name="CuadroTexto 92">
            <a:extLst>
              <a:ext uri="{FF2B5EF4-FFF2-40B4-BE49-F238E27FC236}">
                <a16:creationId xmlns:a16="http://schemas.microsoft.com/office/drawing/2014/main" id="{77A8FC1E-045E-4FFA-AF1E-B593415E80CC}"/>
              </a:ext>
            </a:extLst>
          </p:cNvPr>
          <p:cNvSpPr txBox="1"/>
          <p:nvPr/>
        </p:nvSpPr>
        <p:spPr>
          <a:xfrm>
            <a:off x="5207721" y="3008597"/>
            <a:ext cx="146843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0          3       2</a:t>
            </a:r>
            <a:endParaRPr lang="es-GT"/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3D36611A-18D7-4C99-BAE2-36FE55F08F5F}"/>
              </a:ext>
            </a:extLst>
          </p:cNvPr>
          <p:cNvGrpSpPr/>
          <p:nvPr/>
        </p:nvGrpSpPr>
        <p:grpSpPr>
          <a:xfrm>
            <a:off x="8323710" y="2664824"/>
            <a:ext cx="334798" cy="199227"/>
            <a:chOff x="7832206" y="3080673"/>
            <a:chExt cx="549481" cy="684404"/>
          </a:xfrm>
        </p:grpSpPr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C564AC9E-D13D-4C76-9D80-87D13368B722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0894FBF8-9EE6-431F-878A-59FC4F3716AA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1102F9F0-2E8B-4A85-97B7-F16A7206FE04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264122D1-BC5E-4389-AF8C-FB9F2B64BCCE}"/>
              </a:ext>
            </a:extLst>
          </p:cNvPr>
          <p:cNvGrpSpPr/>
          <p:nvPr/>
        </p:nvGrpSpPr>
        <p:grpSpPr>
          <a:xfrm>
            <a:off x="7800985" y="2665437"/>
            <a:ext cx="334800" cy="198000"/>
            <a:chOff x="7832206" y="3080676"/>
            <a:chExt cx="549482" cy="684405"/>
          </a:xfrm>
        </p:grpSpPr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7EE54E3F-8F9C-49AA-BEDE-CAE1880066DF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D8725360-9FE3-47DD-A18E-2C3174524D36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4E5C0268-977D-4E2C-AF9B-691891443294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797A01CB-C7A0-4C08-A5D9-994992BEFB89}"/>
              </a:ext>
            </a:extLst>
          </p:cNvPr>
          <p:cNvGrpSpPr/>
          <p:nvPr/>
        </p:nvGrpSpPr>
        <p:grpSpPr>
          <a:xfrm>
            <a:off x="7276846" y="2665437"/>
            <a:ext cx="334800" cy="198000"/>
            <a:chOff x="6469627" y="2583342"/>
            <a:chExt cx="338680" cy="200727"/>
          </a:xfrm>
        </p:grpSpPr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9F0D5D90-0A22-4767-BBE9-571D63F1895E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id="{E6A8466E-EDB3-4085-8554-C9D3B13D7794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D59EF9A3-8985-45B6-9CD8-435C204218D7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5BAF3A88-0ACA-4DE6-9279-EDEFF6F5B436}"/>
              </a:ext>
            </a:extLst>
          </p:cNvPr>
          <p:cNvSpPr txBox="1"/>
          <p:nvPr/>
        </p:nvSpPr>
        <p:spPr>
          <a:xfrm>
            <a:off x="7277552" y="3011002"/>
            <a:ext cx="146843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0          4       0</a:t>
            </a:r>
            <a:endParaRPr lang="es-GT"/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7DE6779F-61F8-4996-B0A7-B746542037E3}"/>
              </a:ext>
            </a:extLst>
          </p:cNvPr>
          <p:cNvSpPr txBox="1"/>
          <p:nvPr/>
        </p:nvSpPr>
        <p:spPr>
          <a:xfrm>
            <a:off x="643444" y="1131018"/>
            <a:ext cx="18965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-177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Hacia una función pública legítima y eficaz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6AD607C1-7382-413E-AE50-9F4F4EB9EA27}"/>
              </a:ext>
            </a:extLst>
          </p:cNvPr>
          <p:cNvSpPr txBox="1"/>
          <p:nvPr/>
        </p:nvSpPr>
        <p:spPr>
          <a:xfrm>
            <a:off x="2836808" y="1148299"/>
            <a:ext cx="18965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2. Desarrollo social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D645372B-F069-46D1-AF26-E64F6F37FBEF}"/>
              </a:ext>
            </a:extLst>
          </p:cNvPr>
          <p:cNvSpPr txBox="1"/>
          <p:nvPr/>
        </p:nvSpPr>
        <p:spPr>
          <a:xfrm>
            <a:off x="4993677" y="1095596"/>
            <a:ext cx="18965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3. Protección, asistencia y seguridad social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FA61FA8F-2495-4FEB-A60B-4967953B5367}"/>
              </a:ext>
            </a:extLst>
          </p:cNvPr>
          <p:cNvSpPr txBox="1"/>
          <p:nvPr/>
        </p:nvSpPr>
        <p:spPr>
          <a:xfrm>
            <a:off x="7029468" y="976281"/>
            <a:ext cx="189652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4. Lucha contra la desnutrición y malnutrición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9995D132-954B-4B79-942F-E6F3825EF1DD}"/>
              </a:ext>
            </a:extLst>
          </p:cNvPr>
          <p:cNvSpPr txBox="1"/>
          <p:nvPr/>
        </p:nvSpPr>
        <p:spPr>
          <a:xfrm>
            <a:off x="9080651" y="986716"/>
            <a:ext cx="189652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5. La infraestructura económica para el buen vivir</a:t>
            </a:r>
          </a:p>
        </p:txBody>
      </p: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A38CD696-5338-45C9-9954-ACE06EC769CA}"/>
              </a:ext>
            </a:extLst>
          </p:cNvPr>
          <p:cNvGrpSpPr/>
          <p:nvPr/>
        </p:nvGrpSpPr>
        <p:grpSpPr>
          <a:xfrm>
            <a:off x="10344713" y="2662419"/>
            <a:ext cx="334798" cy="199227"/>
            <a:chOff x="7832206" y="3080673"/>
            <a:chExt cx="549481" cy="684404"/>
          </a:xfrm>
        </p:grpSpPr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C53A4640-7DEA-4981-BF71-D1A602621B44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91972E30-BF8B-4D62-ABAA-2123343BC01C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id="{D31F642B-950D-4394-B57B-3964A797BC41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2C88B3C7-0F51-41F8-A683-4E4D49970A3C}"/>
              </a:ext>
            </a:extLst>
          </p:cNvPr>
          <p:cNvGrpSpPr/>
          <p:nvPr/>
        </p:nvGrpSpPr>
        <p:grpSpPr>
          <a:xfrm>
            <a:off x="9821988" y="2663032"/>
            <a:ext cx="334800" cy="198000"/>
            <a:chOff x="7832206" y="3080676"/>
            <a:chExt cx="549482" cy="684405"/>
          </a:xfrm>
        </p:grpSpPr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id="{3547120C-E453-4A99-A407-5E9BEFA8893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18" name="Rectángulo 117">
              <a:extLst>
                <a:ext uri="{FF2B5EF4-FFF2-40B4-BE49-F238E27FC236}">
                  <a16:creationId xmlns:a16="http://schemas.microsoft.com/office/drawing/2014/main" id="{BF59DB8F-3380-4C3B-BEC0-967B2E47C948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8C40BAD3-A4AF-491B-A785-51B6AF18DCF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C8027553-4507-4862-9DAC-58199C9D2048}"/>
              </a:ext>
            </a:extLst>
          </p:cNvPr>
          <p:cNvGrpSpPr/>
          <p:nvPr/>
        </p:nvGrpSpPr>
        <p:grpSpPr>
          <a:xfrm>
            <a:off x="9297849" y="2663032"/>
            <a:ext cx="334800" cy="198000"/>
            <a:chOff x="6469627" y="2583342"/>
            <a:chExt cx="338680" cy="200727"/>
          </a:xfrm>
        </p:grpSpPr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id="{EEEF496D-590F-4B16-BEF9-83144F63EA94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EB779E9C-CBE8-43C9-9739-B1221CD23880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id="{38C7F9BE-2442-4141-838E-DECA37170697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AC082D1B-D63C-418B-82BD-6DBCF43DCD08}"/>
              </a:ext>
            </a:extLst>
          </p:cNvPr>
          <p:cNvSpPr txBox="1"/>
          <p:nvPr/>
        </p:nvSpPr>
        <p:spPr>
          <a:xfrm>
            <a:off x="9298555" y="3008597"/>
            <a:ext cx="146843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2          1       0</a:t>
            </a:r>
            <a:endParaRPr lang="es-GT"/>
          </a:p>
        </p:txBody>
      </p:sp>
      <p:pic>
        <p:nvPicPr>
          <p:cNvPr id="129" name="Imagen 128">
            <a:extLst>
              <a:ext uri="{FF2B5EF4-FFF2-40B4-BE49-F238E27FC236}">
                <a16:creationId xmlns:a16="http://schemas.microsoft.com/office/drawing/2014/main" id="{5B4672D5-AEDF-488E-96AB-CA7417ED6A6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4" t="2267"/>
          <a:stretch/>
        </p:blipFill>
        <p:spPr>
          <a:xfrm>
            <a:off x="1106416" y="4525831"/>
            <a:ext cx="1082450" cy="1080000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29F5EA3F-D395-4868-9272-0FB8CC872F7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5" t="1227"/>
          <a:stretch/>
        </p:blipFill>
        <p:spPr>
          <a:xfrm>
            <a:off x="3263417" y="4525831"/>
            <a:ext cx="1071750" cy="1080000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CF033B70-AE89-4F6A-B80B-1674B7E7F00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6096" y="4515809"/>
            <a:ext cx="1061330" cy="1080000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646C808A-A364-43A2-BF2B-EBB178886D1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" t="1227"/>
          <a:stretch/>
        </p:blipFill>
        <p:spPr>
          <a:xfrm>
            <a:off x="7432125" y="4490412"/>
            <a:ext cx="1072517" cy="108000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485F0161-D62F-4AC1-B91D-697A5EB45B2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9" t="3467"/>
          <a:stretch/>
        </p:blipFill>
        <p:spPr>
          <a:xfrm>
            <a:off x="9530028" y="4483643"/>
            <a:ext cx="1078041" cy="1080000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145D0FFD-7EEC-4CB7-A656-ABBF95F5CF46}"/>
              </a:ext>
            </a:extLst>
          </p:cNvPr>
          <p:cNvSpPr txBox="1"/>
          <p:nvPr/>
        </p:nvSpPr>
        <p:spPr>
          <a:xfrm>
            <a:off x="688022" y="3957142"/>
            <a:ext cx="189652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6. Avanzando para cerrar la brecha digital con tecnología e innovación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AF535295-DABE-4E56-B6B8-768ABC0FF588}"/>
              </a:ext>
            </a:extLst>
          </p:cNvPr>
          <p:cNvSpPr txBox="1"/>
          <p:nvPr/>
        </p:nvSpPr>
        <p:spPr>
          <a:xfrm>
            <a:off x="2836808" y="4021730"/>
            <a:ext cx="18965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7. Seguridad democrática en un país para vivir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D85A1C1D-222B-48B9-9283-A3627E0D6615}"/>
              </a:ext>
            </a:extLst>
          </p:cNvPr>
          <p:cNvSpPr txBox="1"/>
          <p:nvPr/>
        </p:nvSpPr>
        <p:spPr>
          <a:xfrm>
            <a:off x="4958501" y="4057148"/>
            <a:ext cx="18965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8. Cuidado de la Naturaleza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C46A4F26-A8AE-4321-8A9E-268126356EA5}"/>
              </a:ext>
            </a:extLst>
          </p:cNvPr>
          <p:cNvSpPr txBox="1"/>
          <p:nvPr/>
        </p:nvSpPr>
        <p:spPr>
          <a:xfrm>
            <a:off x="6940464" y="4076074"/>
            <a:ext cx="18965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9. Una ciudadanía sin fronteras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EE777762-EA52-4168-8C5C-7090716E00D1}"/>
              </a:ext>
            </a:extLst>
          </p:cNvPr>
          <p:cNvSpPr txBox="1"/>
          <p:nvPr/>
        </p:nvSpPr>
        <p:spPr>
          <a:xfrm>
            <a:off x="9093991" y="3960149"/>
            <a:ext cx="189652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10. Construyendo las bases para un nuevo contrato social</a:t>
            </a:r>
          </a:p>
        </p:txBody>
      </p: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9008BCCC-3D20-4C69-A66E-9A31FA56DC97}"/>
              </a:ext>
            </a:extLst>
          </p:cNvPr>
          <p:cNvGrpSpPr/>
          <p:nvPr/>
        </p:nvGrpSpPr>
        <p:grpSpPr>
          <a:xfrm>
            <a:off x="1947738" y="5672791"/>
            <a:ext cx="334798" cy="199227"/>
            <a:chOff x="7832206" y="3080673"/>
            <a:chExt cx="549481" cy="684404"/>
          </a:xfrm>
        </p:grpSpPr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7339C2D6-20FA-42F2-94AA-5D2092577F5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9D892B9C-746A-48F4-98F3-5121C85356C5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3" name="Rectángulo 142">
              <a:extLst>
                <a:ext uri="{FF2B5EF4-FFF2-40B4-BE49-F238E27FC236}">
                  <a16:creationId xmlns:a16="http://schemas.microsoft.com/office/drawing/2014/main" id="{7E420B16-315A-4588-B066-3826FC296BC9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328A0A02-72B9-4863-996E-EB6BCD8F5F05}"/>
              </a:ext>
            </a:extLst>
          </p:cNvPr>
          <p:cNvGrpSpPr/>
          <p:nvPr/>
        </p:nvGrpSpPr>
        <p:grpSpPr>
          <a:xfrm>
            <a:off x="1425013" y="5673404"/>
            <a:ext cx="334800" cy="198000"/>
            <a:chOff x="7832206" y="3080676"/>
            <a:chExt cx="549482" cy="684405"/>
          </a:xfrm>
        </p:grpSpPr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058DF9DB-4A2D-45F7-B755-597DC5E9B50E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6" name="Rectángulo 145">
              <a:extLst>
                <a:ext uri="{FF2B5EF4-FFF2-40B4-BE49-F238E27FC236}">
                  <a16:creationId xmlns:a16="http://schemas.microsoft.com/office/drawing/2014/main" id="{6AAB6C4B-8D4D-44E0-B2C0-5FC9E121B2CE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7" name="Rectángulo 146">
              <a:extLst>
                <a:ext uri="{FF2B5EF4-FFF2-40B4-BE49-F238E27FC236}">
                  <a16:creationId xmlns:a16="http://schemas.microsoft.com/office/drawing/2014/main" id="{6A3A6690-0832-4BD8-A156-4EC645AD731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1EB66910-9719-422B-BE6D-0071C82E1E9B}"/>
              </a:ext>
            </a:extLst>
          </p:cNvPr>
          <p:cNvGrpSpPr/>
          <p:nvPr/>
        </p:nvGrpSpPr>
        <p:grpSpPr>
          <a:xfrm>
            <a:off x="900874" y="5673404"/>
            <a:ext cx="334800" cy="198000"/>
            <a:chOff x="6469627" y="2583342"/>
            <a:chExt cx="338680" cy="200727"/>
          </a:xfrm>
        </p:grpSpPr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D15AFA32-7B5F-4BC1-BB37-481B0DA579B0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0" name="Rectángulo 149">
              <a:extLst>
                <a:ext uri="{FF2B5EF4-FFF2-40B4-BE49-F238E27FC236}">
                  <a16:creationId xmlns:a16="http://schemas.microsoft.com/office/drawing/2014/main" id="{28C232EC-81BE-45FC-B8B1-A538B257410D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1" name="Rectángulo 150">
              <a:extLst>
                <a:ext uri="{FF2B5EF4-FFF2-40B4-BE49-F238E27FC236}">
                  <a16:creationId xmlns:a16="http://schemas.microsoft.com/office/drawing/2014/main" id="{7EACCAC8-3CA5-46FD-9DBE-052969DE15B4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E6D651CB-B39E-4FAE-8F62-A9C58A86EE14}"/>
              </a:ext>
            </a:extLst>
          </p:cNvPr>
          <p:cNvSpPr txBox="1"/>
          <p:nvPr/>
        </p:nvSpPr>
        <p:spPr>
          <a:xfrm>
            <a:off x="900873" y="5953840"/>
            <a:ext cx="13816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0          4        2</a:t>
            </a:r>
            <a:endParaRPr lang="es-GT"/>
          </a:p>
        </p:txBody>
      </p: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31F664DA-5082-47DB-B1CB-2BF4FEA318C1}"/>
              </a:ext>
            </a:extLst>
          </p:cNvPr>
          <p:cNvGrpSpPr/>
          <p:nvPr/>
        </p:nvGrpSpPr>
        <p:grpSpPr>
          <a:xfrm>
            <a:off x="4140394" y="5672791"/>
            <a:ext cx="334798" cy="199227"/>
            <a:chOff x="7832206" y="3080673"/>
            <a:chExt cx="549481" cy="684404"/>
          </a:xfrm>
        </p:grpSpPr>
        <p:sp>
          <p:nvSpPr>
            <p:cNvPr id="154" name="Rectángulo 153">
              <a:extLst>
                <a:ext uri="{FF2B5EF4-FFF2-40B4-BE49-F238E27FC236}">
                  <a16:creationId xmlns:a16="http://schemas.microsoft.com/office/drawing/2014/main" id="{D1C1EE1B-F7EC-40E7-B63C-285EC7F0DC28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5" name="Rectángulo 154">
              <a:extLst>
                <a:ext uri="{FF2B5EF4-FFF2-40B4-BE49-F238E27FC236}">
                  <a16:creationId xmlns:a16="http://schemas.microsoft.com/office/drawing/2014/main" id="{A4915F16-E242-4050-972A-6BF1D454EB6F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2CBCC59C-57E8-4507-8219-E7152BE16568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C97F5605-1574-4515-AA84-A9EA96DAC143}"/>
              </a:ext>
            </a:extLst>
          </p:cNvPr>
          <p:cNvGrpSpPr/>
          <p:nvPr/>
        </p:nvGrpSpPr>
        <p:grpSpPr>
          <a:xfrm>
            <a:off x="3617669" y="5673404"/>
            <a:ext cx="334800" cy="198000"/>
            <a:chOff x="7832206" y="3080676"/>
            <a:chExt cx="549482" cy="684405"/>
          </a:xfrm>
        </p:grpSpPr>
        <p:sp>
          <p:nvSpPr>
            <p:cNvPr id="158" name="Rectángulo 157">
              <a:extLst>
                <a:ext uri="{FF2B5EF4-FFF2-40B4-BE49-F238E27FC236}">
                  <a16:creationId xmlns:a16="http://schemas.microsoft.com/office/drawing/2014/main" id="{5785D455-B564-4481-A6D5-6C7DDE0B0BDC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9" name="Rectángulo 158">
              <a:extLst>
                <a:ext uri="{FF2B5EF4-FFF2-40B4-BE49-F238E27FC236}">
                  <a16:creationId xmlns:a16="http://schemas.microsoft.com/office/drawing/2014/main" id="{48A0A9FE-D43A-4BC4-BA9B-602C114A000A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60" name="Rectángulo 159">
              <a:extLst>
                <a:ext uri="{FF2B5EF4-FFF2-40B4-BE49-F238E27FC236}">
                  <a16:creationId xmlns:a16="http://schemas.microsoft.com/office/drawing/2014/main" id="{A6A19225-24F4-43EF-8FF3-ABEE862A99B1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61" name="Grupo 160">
            <a:extLst>
              <a:ext uri="{FF2B5EF4-FFF2-40B4-BE49-F238E27FC236}">
                <a16:creationId xmlns:a16="http://schemas.microsoft.com/office/drawing/2014/main" id="{213541B8-FDB6-4D69-8609-FEE35D481D4D}"/>
              </a:ext>
            </a:extLst>
          </p:cNvPr>
          <p:cNvGrpSpPr/>
          <p:nvPr/>
        </p:nvGrpSpPr>
        <p:grpSpPr>
          <a:xfrm>
            <a:off x="3093530" y="5673404"/>
            <a:ext cx="334800" cy="198000"/>
            <a:chOff x="6469627" y="2583342"/>
            <a:chExt cx="338680" cy="200727"/>
          </a:xfrm>
        </p:grpSpPr>
        <p:sp>
          <p:nvSpPr>
            <p:cNvPr id="162" name="Rectángulo 161">
              <a:extLst>
                <a:ext uri="{FF2B5EF4-FFF2-40B4-BE49-F238E27FC236}">
                  <a16:creationId xmlns:a16="http://schemas.microsoft.com/office/drawing/2014/main" id="{EF76E93E-CF27-49EF-B0C3-A91A79006692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63" name="Rectángulo 162">
              <a:extLst>
                <a:ext uri="{FF2B5EF4-FFF2-40B4-BE49-F238E27FC236}">
                  <a16:creationId xmlns:a16="http://schemas.microsoft.com/office/drawing/2014/main" id="{9D9B2BFC-C811-4B4E-9C1B-BAD2AF1875DD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64" name="Rectángulo 163">
              <a:extLst>
                <a:ext uri="{FF2B5EF4-FFF2-40B4-BE49-F238E27FC236}">
                  <a16:creationId xmlns:a16="http://schemas.microsoft.com/office/drawing/2014/main" id="{DC4B715A-2E26-4B55-827E-C4E09F835C9A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8988A081-AAF5-47A2-AB09-AD74C452A6EA}"/>
              </a:ext>
            </a:extLst>
          </p:cNvPr>
          <p:cNvSpPr txBox="1"/>
          <p:nvPr/>
        </p:nvSpPr>
        <p:spPr>
          <a:xfrm>
            <a:off x="3093529" y="5953840"/>
            <a:ext cx="13816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 2        1        4</a:t>
            </a:r>
            <a:endParaRPr lang="es-GT"/>
          </a:p>
        </p:txBody>
      </p: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AE8CA313-057A-40D7-9138-8ACD8F31BD8A}"/>
              </a:ext>
            </a:extLst>
          </p:cNvPr>
          <p:cNvGrpSpPr/>
          <p:nvPr/>
        </p:nvGrpSpPr>
        <p:grpSpPr>
          <a:xfrm>
            <a:off x="6251322" y="5672790"/>
            <a:ext cx="334798" cy="199227"/>
            <a:chOff x="7832206" y="3080673"/>
            <a:chExt cx="549481" cy="684404"/>
          </a:xfrm>
        </p:grpSpPr>
        <p:sp>
          <p:nvSpPr>
            <p:cNvPr id="167" name="Rectángulo 166">
              <a:extLst>
                <a:ext uri="{FF2B5EF4-FFF2-40B4-BE49-F238E27FC236}">
                  <a16:creationId xmlns:a16="http://schemas.microsoft.com/office/drawing/2014/main" id="{29A7A340-3F15-47D2-BF22-F7F32C66FCEF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68" name="Rectángulo 167">
              <a:extLst>
                <a:ext uri="{FF2B5EF4-FFF2-40B4-BE49-F238E27FC236}">
                  <a16:creationId xmlns:a16="http://schemas.microsoft.com/office/drawing/2014/main" id="{5F1EDFE1-32F3-4A41-9C5A-8B9E5D5B0593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69" name="Rectángulo 168">
              <a:extLst>
                <a:ext uri="{FF2B5EF4-FFF2-40B4-BE49-F238E27FC236}">
                  <a16:creationId xmlns:a16="http://schemas.microsoft.com/office/drawing/2014/main" id="{D6CCA4A5-133D-40FF-A80D-7AA215476B02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991EC0CC-536C-4B45-97B8-AAFFF8A87A79}"/>
              </a:ext>
            </a:extLst>
          </p:cNvPr>
          <p:cNvGrpSpPr/>
          <p:nvPr/>
        </p:nvGrpSpPr>
        <p:grpSpPr>
          <a:xfrm>
            <a:off x="5728597" y="5673403"/>
            <a:ext cx="334800" cy="198000"/>
            <a:chOff x="7832206" y="3080676"/>
            <a:chExt cx="549482" cy="684405"/>
          </a:xfrm>
        </p:grpSpPr>
        <p:sp>
          <p:nvSpPr>
            <p:cNvPr id="171" name="Rectángulo 170">
              <a:extLst>
                <a:ext uri="{FF2B5EF4-FFF2-40B4-BE49-F238E27FC236}">
                  <a16:creationId xmlns:a16="http://schemas.microsoft.com/office/drawing/2014/main" id="{7E48B892-C38C-497D-B90F-34B80E666CA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2" name="Rectángulo 171">
              <a:extLst>
                <a:ext uri="{FF2B5EF4-FFF2-40B4-BE49-F238E27FC236}">
                  <a16:creationId xmlns:a16="http://schemas.microsoft.com/office/drawing/2014/main" id="{133C523E-BCE5-4693-BF79-BC11E9519758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3" name="Rectángulo 172">
              <a:extLst>
                <a:ext uri="{FF2B5EF4-FFF2-40B4-BE49-F238E27FC236}">
                  <a16:creationId xmlns:a16="http://schemas.microsoft.com/office/drawing/2014/main" id="{4CC3EEF4-FAF4-4AE0-BF81-7327BCF8A85A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74" name="Grupo 173">
            <a:extLst>
              <a:ext uri="{FF2B5EF4-FFF2-40B4-BE49-F238E27FC236}">
                <a16:creationId xmlns:a16="http://schemas.microsoft.com/office/drawing/2014/main" id="{22E4423F-F4B1-4936-9546-1FDCFA24C754}"/>
              </a:ext>
            </a:extLst>
          </p:cNvPr>
          <p:cNvGrpSpPr/>
          <p:nvPr/>
        </p:nvGrpSpPr>
        <p:grpSpPr>
          <a:xfrm>
            <a:off x="5204458" y="5673403"/>
            <a:ext cx="334800" cy="198000"/>
            <a:chOff x="6469627" y="2583342"/>
            <a:chExt cx="338680" cy="200727"/>
          </a:xfrm>
        </p:grpSpPr>
        <p:sp>
          <p:nvSpPr>
            <p:cNvPr id="175" name="Rectángulo 174">
              <a:extLst>
                <a:ext uri="{FF2B5EF4-FFF2-40B4-BE49-F238E27FC236}">
                  <a16:creationId xmlns:a16="http://schemas.microsoft.com/office/drawing/2014/main" id="{B4EF608F-7A87-4411-A3B8-7A31C00C6459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6" name="Rectángulo 175">
              <a:extLst>
                <a:ext uri="{FF2B5EF4-FFF2-40B4-BE49-F238E27FC236}">
                  <a16:creationId xmlns:a16="http://schemas.microsoft.com/office/drawing/2014/main" id="{5E1F2B83-9E78-4E97-A90A-43F67399E330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7" name="Rectángulo 176">
              <a:extLst>
                <a:ext uri="{FF2B5EF4-FFF2-40B4-BE49-F238E27FC236}">
                  <a16:creationId xmlns:a16="http://schemas.microsoft.com/office/drawing/2014/main" id="{4A66A285-FF09-44F8-8B76-B762DF110484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A4D71EAE-BA5F-40F8-AB05-7D0FFF16C83D}"/>
              </a:ext>
            </a:extLst>
          </p:cNvPr>
          <p:cNvSpPr txBox="1"/>
          <p:nvPr/>
        </p:nvSpPr>
        <p:spPr>
          <a:xfrm>
            <a:off x="5204457" y="5953839"/>
            <a:ext cx="13816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 0        3        2</a:t>
            </a:r>
            <a:endParaRPr lang="es-GT"/>
          </a:p>
        </p:txBody>
      </p: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65D334C6-805C-410C-8233-B226C5E3141D}"/>
              </a:ext>
            </a:extLst>
          </p:cNvPr>
          <p:cNvGrpSpPr/>
          <p:nvPr/>
        </p:nvGrpSpPr>
        <p:grpSpPr>
          <a:xfrm>
            <a:off x="8280548" y="5662498"/>
            <a:ext cx="334798" cy="199227"/>
            <a:chOff x="7832206" y="3080673"/>
            <a:chExt cx="549481" cy="684404"/>
          </a:xfrm>
        </p:grpSpPr>
        <p:sp>
          <p:nvSpPr>
            <p:cNvPr id="180" name="Rectángulo 179">
              <a:extLst>
                <a:ext uri="{FF2B5EF4-FFF2-40B4-BE49-F238E27FC236}">
                  <a16:creationId xmlns:a16="http://schemas.microsoft.com/office/drawing/2014/main" id="{86E3A4AD-99CC-41E1-8C8E-32FEA431D902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1" name="Rectángulo 180">
              <a:extLst>
                <a:ext uri="{FF2B5EF4-FFF2-40B4-BE49-F238E27FC236}">
                  <a16:creationId xmlns:a16="http://schemas.microsoft.com/office/drawing/2014/main" id="{B7726783-A4FB-4941-96AD-A624AC3C5101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2" name="Rectángulo 181">
              <a:extLst>
                <a:ext uri="{FF2B5EF4-FFF2-40B4-BE49-F238E27FC236}">
                  <a16:creationId xmlns:a16="http://schemas.microsoft.com/office/drawing/2014/main" id="{B34A9C1A-65D3-4190-A0F0-9FEECA746DDB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44190708-A074-4084-8AE5-2272F46DB6C5}"/>
              </a:ext>
            </a:extLst>
          </p:cNvPr>
          <p:cNvGrpSpPr/>
          <p:nvPr/>
        </p:nvGrpSpPr>
        <p:grpSpPr>
          <a:xfrm>
            <a:off x="7757823" y="5663111"/>
            <a:ext cx="334800" cy="198000"/>
            <a:chOff x="7832206" y="3080676"/>
            <a:chExt cx="549482" cy="684405"/>
          </a:xfrm>
        </p:grpSpPr>
        <p:sp>
          <p:nvSpPr>
            <p:cNvPr id="184" name="Rectángulo 183">
              <a:extLst>
                <a:ext uri="{FF2B5EF4-FFF2-40B4-BE49-F238E27FC236}">
                  <a16:creationId xmlns:a16="http://schemas.microsoft.com/office/drawing/2014/main" id="{8745D1F7-D077-409B-A2FB-9E94767DDC8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5" name="Rectángulo 184">
              <a:extLst>
                <a:ext uri="{FF2B5EF4-FFF2-40B4-BE49-F238E27FC236}">
                  <a16:creationId xmlns:a16="http://schemas.microsoft.com/office/drawing/2014/main" id="{847D3022-E130-4916-BF25-BD2EAB52CD01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6" name="Rectángulo 185">
              <a:extLst>
                <a:ext uri="{FF2B5EF4-FFF2-40B4-BE49-F238E27FC236}">
                  <a16:creationId xmlns:a16="http://schemas.microsoft.com/office/drawing/2014/main" id="{5C72A683-5665-45AE-89B1-1A61944E99AF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5B94074D-1CE8-478D-9CC4-6E511943D30C}"/>
              </a:ext>
            </a:extLst>
          </p:cNvPr>
          <p:cNvGrpSpPr/>
          <p:nvPr/>
        </p:nvGrpSpPr>
        <p:grpSpPr>
          <a:xfrm>
            <a:off x="7233684" y="5663111"/>
            <a:ext cx="334800" cy="198000"/>
            <a:chOff x="6469627" y="2583342"/>
            <a:chExt cx="338680" cy="200727"/>
          </a:xfrm>
        </p:grpSpPr>
        <p:sp>
          <p:nvSpPr>
            <p:cNvPr id="188" name="Rectángulo 187">
              <a:extLst>
                <a:ext uri="{FF2B5EF4-FFF2-40B4-BE49-F238E27FC236}">
                  <a16:creationId xmlns:a16="http://schemas.microsoft.com/office/drawing/2014/main" id="{667C1824-F55B-43D7-970B-D6715A3E9FCC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9" name="Rectángulo 188">
              <a:extLst>
                <a:ext uri="{FF2B5EF4-FFF2-40B4-BE49-F238E27FC236}">
                  <a16:creationId xmlns:a16="http://schemas.microsoft.com/office/drawing/2014/main" id="{452ABA2E-927B-4E0F-93BB-A456350A3C02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90" name="Rectángulo 189">
              <a:extLst>
                <a:ext uri="{FF2B5EF4-FFF2-40B4-BE49-F238E27FC236}">
                  <a16:creationId xmlns:a16="http://schemas.microsoft.com/office/drawing/2014/main" id="{D8E4C4ED-11E7-4380-995D-B8E29F4712ED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4317D75A-AD8E-4AD9-8081-1D4B649869CE}"/>
              </a:ext>
            </a:extLst>
          </p:cNvPr>
          <p:cNvSpPr txBox="1"/>
          <p:nvPr/>
        </p:nvSpPr>
        <p:spPr>
          <a:xfrm>
            <a:off x="7233683" y="5943547"/>
            <a:ext cx="13816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 0        0        2</a:t>
            </a:r>
            <a:endParaRPr lang="es-GT"/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E09036E8-AA34-4ED6-B020-1B69814B759C}"/>
              </a:ext>
            </a:extLst>
          </p:cNvPr>
          <p:cNvGrpSpPr/>
          <p:nvPr/>
        </p:nvGrpSpPr>
        <p:grpSpPr>
          <a:xfrm>
            <a:off x="10345315" y="5672790"/>
            <a:ext cx="334798" cy="199227"/>
            <a:chOff x="7832206" y="3080673"/>
            <a:chExt cx="549481" cy="684404"/>
          </a:xfrm>
        </p:grpSpPr>
        <p:sp>
          <p:nvSpPr>
            <p:cNvPr id="193" name="Rectángulo 192">
              <a:extLst>
                <a:ext uri="{FF2B5EF4-FFF2-40B4-BE49-F238E27FC236}">
                  <a16:creationId xmlns:a16="http://schemas.microsoft.com/office/drawing/2014/main" id="{EF5242FA-4AF3-47F2-89EF-3425A58E49F7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94" name="Rectángulo 193">
              <a:extLst>
                <a:ext uri="{FF2B5EF4-FFF2-40B4-BE49-F238E27FC236}">
                  <a16:creationId xmlns:a16="http://schemas.microsoft.com/office/drawing/2014/main" id="{6226FF93-CD0E-45F9-B17C-34FB9F14EBC4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95" name="Rectángulo 194">
              <a:extLst>
                <a:ext uri="{FF2B5EF4-FFF2-40B4-BE49-F238E27FC236}">
                  <a16:creationId xmlns:a16="http://schemas.microsoft.com/office/drawing/2014/main" id="{957E3C0D-6B47-48CC-AB69-77D5BD4953FD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FF779355-1B7A-49E2-863C-9DE11FE96F87}"/>
              </a:ext>
            </a:extLst>
          </p:cNvPr>
          <p:cNvGrpSpPr/>
          <p:nvPr/>
        </p:nvGrpSpPr>
        <p:grpSpPr>
          <a:xfrm>
            <a:off x="9822590" y="5673403"/>
            <a:ext cx="334800" cy="198000"/>
            <a:chOff x="7832206" y="3080676"/>
            <a:chExt cx="549482" cy="684405"/>
          </a:xfrm>
        </p:grpSpPr>
        <p:sp>
          <p:nvSpPr>
            <p:cNvPr id="197" name="Rectángulo 196">
              <a:extLst>
                <a:ext uri="{FF2B5EF4-FFF2-40B4-BE49-F238E27FC236}">
                  <a16:creationId xmlns:a16="http://schemas.microsoft.com/office/drawing/2014/main" id="{980138FC-C3C3-4466-9D58-6ED6830D65A2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98" name="Rectángulo 197">
              <a:extLst>
                <a:ext uri="{FF2B5EF4-FFF2-40B4-BE49-F238E27FC236}">
                  <a16:creationId xmlns:a16="http://schemas.microsoft.com/office/drawing/2014/main" id="{2857B257-7748-40D1-8407-B7F1D0E0C863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99" name="Rectángulo 198">
              <a:extLst>
                <a:ext uri="{FF2B5EF4-FFF2-40B4-BE49-F238E27FC236}">
                  <a16:creationId xmlns:a16="http://schemas.microsoft.com/office/drawing/2014/main" id="{186F7BD9-2F07-43E3-949D-479EA676A7FD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200" name="Grupo 199">
            <a:extLst>
              <a:ext uri="{FF2B5EF4-FFF2-40B4-BE49-F238E27FC236}">
                <a16:creationId xmlns:a16="http://schemas.microsoft.com/office/drawing/2014/main" id="{AD8CEE34-FA37-40CA-8D57-C392EAC91DC0}"/>
              </a:ext>
            </a:extLst>
          </p:cNvPr>
          <p:cNvGrpSpPr/>
          <p:nvPr/>
        </p:nvGrpSpPr>
        <p:grpSpPr>
          <a:xfrm>
            <a:off x="9298451" y="5673403"/>
            <a:ext cx="334800" cy="198000"/>
            <a:chOff x="6469627" y="2583342"/>
            <a:chExt cx="338680" cy="200727"/>
          </a:xfrm>
        </p:grpSpPr>
        <p:sp>
          <p:nvSpPr>
            <p:cNvPr id="201" name="Rectángulo 200">
              <a:extLst>
                <a:ext uri="{FF2B5EF4-FFF2-40B4-BE49-F238E27FC236}">
                  <a16:creationId xmlns:a16="http://schemas.microsoft.com/office/drawing/2014/main" id="{2F171670-3355-45CA-8136-E360517F0BC4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02" name="Rectángulo 201">
              <a:extLst>
                <a:ext uri="{FF2B5EF4-FFF2-40B4-BE49-F238E27FC236}">
                  <a16:creationId xmlns:a16="http://schemas.microsoft.com/office/drawing/2014/main" id="{4DF968AD-B378-4C24-B7D2-ECC40EF48C54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03" name="Rectángulo 202">
              <a:extLst>
                <a:ext uri="{FF2B5EF4-FFF2-40B4-BE49-F238E27FC236}">
                  <a16:creationId xmlns:a16="http://schemas.microsoft.com/office/drawing/2014/main" id="{AA17AB3F-B14A-40DD-8C47-B446A83FF563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sp>
        <p:nvSpPr>
          <p:cNvPr id="204" name="CuadroTexto 203">
            <a:extLst>
              <a:ext uri="{FF2B5EF4-FFF2-40B4-BE49-F238E27FC236}">
                <a16:creationId xmlns:a16="http://schemas.microsoft.com/office/drawing/2014/main" id="{475EBCCA-65C1-47FE-BA1C-6F6ADF612B9B}"/>
              </a:ext>
            </a:extLst>
          </p:cNvPr>
          <p:cNvSpPr txBox="1"/>
          <p:nvPr/>
        </p:nvSpPr>
        <p:spPr>
          <a:xfrm>
            <a:off x="9298450" y="5953839"/>
            <a:ext cx="13816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b="1"/>
              <a:t> 0        4        0</a:t>
            </a:r>
            <a:endParaRPr lang="es-GT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94ECB3D-74BB-4313-9C03-96ABBAD16A3A}"/>
              </a:ext>
            </a:extLst>
          </p:cNvPr>
          <p:cNvSpPr/>
          <p:nvPr/>
        </p:nvSpPr>
        <p:spPr>
          <a:xfrm>
            <a:off x="2135858" y="1529789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06" name="Elipse 205">
            <a:extLst>
              <a:ext uri="{FF2B5EF4-FFF2-40B4-BE49-F238E27FC236}">
                <a16:creationId xmlns:a16="http://schemas.microsoft.com/office/drawing/2014/main" id="{A7EE191A-A874-4E1E-B91C-64DFD1382F37}"/>
              </a:ext>
            </a:extLst>
          </p:cNvPr>
          <p:cNvSpPr/>
          <p:nvPr/>
        </p:nvSpPr>
        <p:spPr>
          <a:xfrm>
            <a:off x="6423066" y="1529789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id="{6B9DF2FE-6E2C-4A65-9BBD-5EFAF77D36C3}"/>
              </a:ext>
            </a:extLst>
          </p:cNvPr>
          <p:cNvSpPr/>
          <p:nvPr/>
        </p:nvSpPr>
        <p:spPr>
          <a:xfrm>
            <a:off x="8467567" y="1529789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id="{97D985C3-CE4E-4F85-99D7-DD86275BCC7A}"/>
              </a:ext>
            </a:extLst>
          </p:cNvPr>
          <p:cNvSpPr/>
          <p:nvPr/>
        </p:nvSpPr>
        <p:spPr>
          <a:xfrm>
            <a:off x="10515709" y="1529789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09" name="Elipse 208">
            <a:extLst>
              <a:ext uri="{FF2B5EF4-FFF2-40B4-BE49-F238E27FC236}">
                <a16:creationId xmlns:a16="http://schemas.microsoft.com/office/drawing/2014/main" id="{3B457CF4-DC1F-482A-BDC2-491DDE6A441C}"/>
              </a:ext>
            </a:extLst>
          </p:cNvPr>
          <p:cNvSpPr/>
          <p:nvPr/>
        </p:nvSpPr>
        <p:spPr>
          <a:xfrm>
            <a:off x="2121259" y="4527397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10" name="Elipse 209">
            <a:extLst>
              <a:ext uri="{FF2B5EF4-FFF2-40B4-BE49-F238E27FC236}">
                <a16:creationId xmlns:a16="http://schemas.microsoft.com/office/drawing/2014/main" id="{4D0C2443-F795-4236-9527-1FF706FD2DC0}"/>
              </a:ext>
            </a:extLst>
          </p:cNvPr>
          <p:cNvSpPr/>
          <p:nvPr/>
        </p:nvSpPr>
        <p:spPr>
          <a:xfrm>
            <a:off x="4300409" y="4527397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id="{7AD07FF0-8CB3-4BE0-A0A4-5781A4424414}"/>
              </a:ext>
            </a:extLst>
          </p:cNvPr>
          <p:cNvSpPr/>
          <p:nvPr/>
        </p:nvSpPr>
        <p:spPr>
          <a:xfrm>
            <a:off x="6393431" y="4527396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12" name="Elipse 211">
            <a:extLst>
              <a:ext uri="{FF2B5EF4-FFF2-40B4-BE49-F238E27FC236}">
                <a16:creationId xmlns:a16="http://schemas.microsoft.com/office/drawing/2014/main" id="{34D86390-C066-40E9-BB12-7C14B9C2683B}"/>
              </a:ext>
            </a:extLst>
          </p:cNvPr>
          <p:cNvSpPr/>
          <p:nvPr/>
        </p:nvSpPr>
        <p:spPr>
          <a:xfrm>
            <a:off x="8484266" y="4527397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C6E6D2C-7E3A-41AC-91C6-2B0EC806D9E8}"/>
              </a:ext>
            </a:extLst>
          </p:cNvPr>
          <p:cNvGrpSpPr/>
          <p:nvPr/>
        </p:nvGrpSpPr>
        <p:grpSpPr>
          <a:xfrm>
            <a:off x="4224948" y="1529789"/>
            <a:ext cx="470000" cy="415499"/>
            <a:chOff x="4224948" y="1529789"/>
            <a:chExt cx="470000" cy="415499"/>
          </a:xfrm>
        </p:grpSpPr>
        <p:sp>
          <p:nvSpPr>
            <p:cNvPr id="205" name="Elipse 204">
              <a:extLst>
                <a:ext uri="{FF2B5EF4-FFF2-40B4-BE49-F238E27FC236}">
                  <a16:creationId xmlns:a16="http://schemas.microsoft.com/office/drawing/2014/main" id="{15C46503-3272-4742-823B-639DF3E5FD74}"/>
                </a:ext>
              </a:extLst>
            </p:cNvPr>
            <p:cNvSpPr/>
            <p:nvPr/>
          </p:nvSpPr>
          <p:spPr>
            <a:xfrm>
              <a:off x="4236545" y="1529789"/>
              <a:ext cx="446806" cy="415499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A8D3B61-2BC9-46BF-829E-43093D827A12}"/>
                </a:ext>
              </a:extLst>
            </p:cNvPr>
            <p:cNvSpPr txBox="1"/>
            <p:nvPr/>
          </p:nvSpPr>
          <p:spPr>
            <a:xfrm>
              <a:off x="4224948" y="154292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2000"/>
                <a:t>17</a:t>
              </a: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3D35A17A-5FC3-48D3-BF0E-CF74C5334574}"/>
              </a:ext>
            </a:extLst>
          </p:cNvPr>
          <p:cNvSpPr/>
          <p:nvPr/>
        </p:nvSpPr>
        <p:spPr>
          <a:xfrm>
            <a:off x="231787" y="3008597"/>
            <a:ext cx="526473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>
                <a:solidFill>
                  <a:schemeClr val="tx1"/>
                </a:solidFill>
              </a:rPr>
              <a:t>LEI</a:t>
            </a:r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482A9E8F-5720-4584-86A2-8E26C4513572}"/>
              </a:ext>
            </a:extLst>
          </p:cNvPr>
          <p:cNvSpPr/>
          <p:nvPr/>
        </p:nvSpPr>
        <p:spPr>
          <a:xfrm>
            <a:off x="171608" y="5953839"/>
            <a:ext cx="526473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>
                <a:solidFill>
                  <a:schemeClr val="tx1"/>
                </a:solidFill>
              </a:rPr>
              <a:t>LEI</a:t>
            </a:r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0D22BE35-BE0B-407B-A380-537216A5EC3C}"/>
              </a:ext>
            </a:extLst>
          </p:cNvPr>
          <p:cNvSpPr/>
          <p:nvPr/>
        </p:nvSpPr>
        <p:spPr>
          <a:xfrm>
            <a:off x="8180557" y="6550440"/>
            <a:ext cx="3282861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050" b="1">
                <a:solidFill>
                  <a:schemeClr val="tx1"/>
                </a:solidFill>
              </a:rPr>
              <a:t>LEI: </a:t>
            </a:r>
            <a:r>
              <a:rPr lang="es-GT" sz="1050">
                <a:solidFill>
                  <a:schemeClr val="tx1"/>
                </a:solidFill>
              </a:rPr>
              <a:t>Líneas Estratégicas Integradas</a:t>
            </a:r>
          </a:p>
        </p:txBody>
      </p:sp>
      <p:pic>
        <p:nvPicPr>
          <p:cNvPr id="8" name="Google Shape;110;p40">
            <a:extLst>
              <a:ext uri="{FF2B5EF4-FFF2-40B4-BE49-F238E27FC236}">
                <a16:creationId xmlns:a16="http://schemas.microsoft.com/office/drawing/2014/main" id="{962BFCE5-C109-B2F1-B911-C86E7B32A96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rism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2;p41">
            <a:extLst>
              <a:ext uri="{FF2B5EF4-FFF2-40B4-BE49-F238E27FC236}">
                <a16:creationId xmlns:a16="http://schemas.microsoft.com/office/drawing/2014/main" id="{59A151AF-7148-FC40-93CD-56F4AC26D7B6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E3CB57-36BC-4AD6-8D90-F586DD954F13}"/>
              </a:ext>
            </a:extLst>
          </p:cNvPr>
          <p:cNvSpPr/>
          <p:nvPr/>
        </p:nvSpPr>
        <p:spPr>
          <a:xfrm>
            <a:off x="0" y="833409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600">
              <a:highlight>
                <a:srgbClr val="FFFF00"/>
              </a:highlight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1849990" y="149762"/>
            <a:ext cx="9359471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Clr>
                <a:schemeClr val="bg1"/>
              </a:buClr>
              <a:buAutoNum type="arabicPeriod"/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Hacia una función pública legítima y eficaz</a:t>
            </a: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6260392" y="6481195"/>
            <a:ext cx="5907157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sz="110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CNC, GAE, SCEP, SEPREM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F7E34C6B-0A83-8B7F-3BCD-801652072E62}"/>
              </a:ext>
            </a:extLst>
          </p:cNvPr>
          <p:cNvSpPr txBox="1"/>
          <p:nvPr/>
        </p:nvSpPr>
        <p:spPr>
          <a:xfrm>
            <a:off x="7161095" y="4090342"/>
            <a:ext cx="4416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6213" indent="-176213" algn="just">
              <a:buFont typeface="Arial" panose="020B0604020202020204" pitchFamily="34" charset="0"/>
              <a:buChar char="•"/>
            </a:pPr>
            <a:endParaRPr lang="es-ES" sz="1200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1.1</a:t>
            </a: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s-MX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ortalecimiento institucional y lucha contra la corrupción  </a:t>
            </a:r>
          </a:p>
          <a:p>
            <a:pPr algn="just"/>
            <a:endParaRPr lang="es-MX" sz="1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120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1.2 </a:t>
            </a: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ortalecimiento de los mecanismos de Gobierno  Abierto y Electrónico  </a:t>
            </a:r>
          </a:p>
          <a:p>
            <a:pPr algn="just"/>
            <a:endParaRPr lang="es-ES" sz="1200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endParaRPr lang="es-ES" sz="1200" i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1.3 </a:t>
            </a:r>
            <a:r>
              <a:rPr lang="es-MX" sz="120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s-MX" sz="120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esarrollo local y proyectos estratégicos</a:t>
            </a:r>
            <a:endParaRPr lang="es-GT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5D63B3D-0329-0397-0C65-013296404B80}"/>
              </a:ext>
            </a:extLst>
          </p:cNvPr>
          <p:cNvGrpSpPr/>
          <p:nvPr/>
        </p:nvGrpSpPr>
        <p:grpSpPr>
          <a:xfrm>
            <a:off x="6790504" y="4896054"/>
            <a:ext cx="270000" cy="270000"/>
            <a:chOff x="7832206" y="3080676"/>
            <a:chExt cx="549482" cy="68440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20F2D34-4C8C-FCBA-1348-F9468514B9FA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CC022BB-3E60-8822-78C2-D6C18B9406E9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9FE5F1F-FB63-E4A3-A4C5-710DC8EB40C6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4076438-3A91-9AE0-8B68-25211BD39136}"/>
              </a:ext>
            </a:extLst>
          </p:cNvPr>
          <p:cNvGrpSpPr/>
          <p:nvPr/>
        </p:nvGrpSpPr>
        <p:grpSpPr>
          <a:xfrm>
            <a:off x="6790504" y="4303381"/>
            <a:ext cx="270000" cy="270000"/>
            <a:chOff x="7832206" y="3080673"/>
            <a:chExt cx="549481" cy="68440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0776876-73B5-5A5E-E3A8-C8E99420972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8A8DEA4-FB85-8097-3CB9-E994A23C2A7B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976EA94-A72F-4CCC-C2B3-DEC9500987EA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0BD7B6-CC1B-BA2C-91B1-542B3847B3CF}"/>
              </a:ext>
            </a:extLst>
          </p:cNvPr>
          <p:cNvGrpSpPr/>
          <p:nvPr/>
        </p:nvGrpSpPr>
        <p:grpSpPr>
          <a:xfrm>
            <a:off x="6790504" y="5510683"/>
            <a:ext cx="270000" cy="270000"/>
            <a:chOff x="7832206" y="3080676"/>
            <a:chExt cx="549482" cy="68440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768A60F-9890-CCA4-7BC7-EB1679B2495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97387F3-1A17-0EB1-E2DE-6DD70D31FF6C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6548E93-3BD3-017B-C11F-EFEE9749B69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>
            <a:off x="6184334" y="3867912"/>
            <a:ext cx="0" cy="2727518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4F93A4-C8DC-532E-CA5A-7BA3A8099E90}"/>
              </a:ext>
            </a:extLst>
          </p:cNvPr>
          <p:cNvSpPr txBox="1"/>
          <p:nvPr/>
        </p:nvSpPr>
        <p:spPr>
          <a:xfrm>
            <a:off x="440113" y="2004379"/>
            <a:ext cx="2432574" cy="53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Fortalecer la coordinación interinstitucional.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6408221" y="3619511"/>
            <a:ext cx="423883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5333B3F-6C22-5A49-3738-FF8A0FB2162A}"/>
              </a:ext>
            </a:extLst>
          </p:cNvPr>
          <p:cNvSpPr/>
          <p:nvPr/>
        </p:nvSpPr>
        <p:spPr>
          <a:xfrm>
            <a:off x="193727" y="856331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F46C00-94AD-B815-869C-42BE972A9244}"/>
              </a:ext>
            </a:extLst>
          </p:cNvPr>
          <p:cNvSpPr txBox="1"/>
          <p:nvPr/>
        </p:nvSpPr>
        <p:spPr>
          <a:xfrm>
            <a:off x="6041981" y="2009925"/>
            <a:ext cx="2394236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G</a:t>
            </a:r>
            <a:r>
              <a:rPr lang="es-GT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arantizar la participación efectiva de todos los sectores de la sociedad.</a:t>
            </a:r>
            <a:endParaRPr lang="es-GT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BCB650A-E2D9-24BE-7FC1-F93490F8F3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348" y="1473699"/>
            <a:ext cx="547058" cy="54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C7774-6227-BEDD-3668-870DB78FAACF}"/>
              </a:ext>
            </a:extLst>
          </p:cNvPr>
          <p:cNvSpPr txBox="1"/>
          <p:nvPr/>
        </p:nvSpPr>
        <p:spPr>
          <a:xfrm>
            <a:off x="3260216" y="1997664"/>
            <a:ext cx="2394236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Asegurar la sostenibilidad de las iniciativas implementadas.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8B576A4-FE00-3609-CD67-5678E17BCA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8863" y="1404821"/>
            <a:ext cx="545491" cy="54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C5AE98C-A39E-19F5-F70F-D92176C286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82"/>
          <a:stretch/>
        </p:blipFill>
        <p:spPr>
          <a:xfrm>
            <a:off x="4088974" y="1465568"/>
            <a:ext cx="573385" cy="540000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D0322C44-75BD-558F-8C6E-FF465EBAB57F}"/>
              </a:ext>
            </a:extLst>
          </p:cNvPr>
          <p:cNvSpPr/>
          <p:nvPr/>
        </p:nvSpPr>
        <p:spPr>
          <a:xfrm>
            <a:off x="476748" y="3734384"/>
            <a:ext cx="5550179" cy="72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Aprobación del Código de Ética del Organismo Ejecutivo. Acuerdo Gubernativo 62-2024.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3544DB7-D27C-A2EF-5C39-375AA71CD6C2}"/>
              </a:ext>
            </a:extLst>
          </p:cNvPr>
          <p:cNvSpPr/>
          <p:nvPr/>
        </p:nvSpPr>
        <p:spPr>
          <a:xfrm>
            <a:off x="502651" y="5330090"/>
            <a:ext cx="5004481" cy="49086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Denuncias de delitos relacionados con la corrupción. (215 denuncias)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F348341-860D-1A5F-D608-90AC6136FD08}"/>
              </a:ext>
            </a:extLst>
          </p:cNvPr>
          <p:cNvSpPr/>
          <p:nvPr/>
        </p:nvSpPr>
        <p:spPr>
          <a:xfrm>
            <a:off x="493173" y="4418360"/>
            <a:ext cx="5550179" cy="84835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 de Percepción de la Corrupción aumentó a 25 puntos. Guatemala </a:t>
            </a:r>
            <a:r>
              <a:rPr lang="es-E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encuentra en el puesto 146 de los 180 países evaluados.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95454" y="3435206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</p:cNvCxnSpPr>
          <p:nvPr/>
        </p:nvCxnSpPr>
        <p:spPr>
          <a:xfrm>
            <a:off x="429605" y="4005560"/>
            <a:ext cx="12026" cy="2320988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9F017620-69E8-1EC7-C412-54F849967D6B}"/>
              </a:ext>
            </a:extLst>
          </p:cNvPr>
          <p:cNvSpPr/>
          <p:nvPr/>
        </p:nvSpPr>
        <p:spPr>
          <a:xfrm>
            <a:off x="364404" y="3932079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86BBB78-7270-08B4-A9B4-AC7C3F5B146A}"/>
              </a:ext>
            </a:extLst>
          </p:cNvPr>
          <p:cNvSpPr/>
          <p:nvPr/>
        </p:nvSpPr>
        <p:spPr>
          <a:xfrm>
            <a:off x="380975" y="4725127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72A27D5-5DE1-8845-E99D-F74E1852E037}"/>
              </a:ext>
            </a:extLst>
          </p:cNvPr>
          <p:cNvSpPr/>
          <p:nvPr/>
        </p:nvSpPr>
        <p:spPr>
          <a:xfrm>
            <a:off x="380975" y="5518176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16B0431-334E-2774-8CE3-899CA667DC41}"/>
              </a:ext>
            </a:extLst>
          </p:cNvPr>
          <p:cNvSpPr/>
          <p:nvPr/>
        </p:nvSpPr>
        <p:spPr>
          <a:xfrm>
            <a:off x="380975" y="6049022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C87DB76-08B1-4AA5-9787-37473DD5A17A}"/>
              </a:ext>
            </a:extLst>
          </p:cNvPr>
          <p:cNvSpPr/>
          <p:nvPr/>
        </p:nvSpPr>
        <p:spPr>
          <a:xfrm>
            <a:off x="8773666" y="1988899"/>
            <a:ext cx="3159254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>
                <a:latin typeface="Segoe UI" panose="020B0502040204020203" pitchFamily="34" charset="0"/>
                <a:cs typeface="Segoe UI" panose="020B0502040204020203" pitchFamily="34" charset="0"/>
              </a:rPr>
              <a:t>Diseño de la estrategia nacional para la prevención de la corrupción que contemple indicadores de seguimiento, medibles y verificables.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DD0B168-3169-6FA2-9EE4-B2667BA67D3E}"/>
              </a:ext>
            </a:extLst>
          </p:cNvPr>
          <p:cNvSpPr txBox="1"/>
          <p:nvPr/>
        </p:nvSpPr>
        <p:spPr>
          <a:xfrm>
            <a:off x="530678" y="6051368"/>
            <a:ext cx="5459075" cy="64563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/>
              <a:t>Se creó el Comité Nacional para la Modernización del Organismo Ejecutivo en Guatemala. Acuerdo Gubernativo 106-2024 </a:t>
            </a:r>
            <a:r>
              <a:rPr lang="es-GT" sz="1200">
                <a:effectLst/>
                <a:ea typeface="Times New Roman" panose="02020603050405020304" pitchFamily="18" charset="0"/>
              </a:rPr>
              <a:t>que tiene por objeto la coordinación, asesoría y seguimiento de las propuestas para la modernización del Organismo Ejecutivo.</a:t>
            </a:r>
            <a:endParaRPr lang="es-GT" sz="120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1902B896-75E8-4F3A-95D5-0B57938FA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7058" y="1407167"/>
            <a:ext cx="540000" cy="540000"/>
          </a:xfrm>
          <a:prstGeom prst="rect">
            <a:avLst/>
          </a:prstGeom>
        </p:spPr>
      </p:pic>
      <p:pic>
        <p:nvPicPr>
          <p:cNvPr id="12" name="Google Shape;110;p40">
            <a:extLst>
              <a:ext uri="{FF2B5EF4-FFF2-40B4-BE49-F238E27FC236}">
                <a16:creationId xmlns:a16="http://schemas.microsoft.com/office/drawing/2014/main" id="{67F0AAFF-03F5-2287-CAD6-3FECA43496C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1" grpId="0"/>
      <p:bldP spid="2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860E742B-461D-8052-6E35-56AFAE988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05015F8-7E9C-9E0E-D288-A5E52E43275D}"/>
              </a:ext>
            </a:extLst>
          </p:cNvPr>
          <p:cNvSpPr/>
          <p:nvPr/>
        </p:nvSpPr>
        <p:spPr>
          <a:xfrm>
            <a:off x="0" y="830137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DCBDB017-897B-EF6D-30DF-E7F26A17C413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17B3234-2C0E-B2CA-2CE5-3938D30FBE05}"/>
              </a:ext>
            </a:extLst>
          </p:cNvPr>
          <p:cNvSpPr/>
          <p:nvPr/>
        </p:nvSpPr>
        <p:spPr>
          <a:xfrm>
            <a:off x="1076605" y="152192"/>
            <a:ext cx="10021824" cy="4720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Desarrollo social – Educación </a:t>
            </a: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19C43FCB-1B58-8ACA-DDCC-D0C0C49B1CBA}"/>
              </a:ext>
            </a:extLst>
          </p:cNvPr>
          <p:cNvSpPr/>
          <p:nvPr/>
        </p:nvSpPr>
        <p:spPr>
          <a:xfrm>
            <a:off x="6270544" y="6485582"/>
            <a:ext cx="5907157" cy="33846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GT" b="1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sz="1100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MINEDUC, SEPREM, MIDES, CIV, SEGEPLAN, CONADI 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62525908-3E29-2CE5-6EBE-A36548F63FCF}"/>
              </a:ext>
            </a:extLst>
          </p:cNvPr>
          <p:cNvSpPr txBox="1"/>
          <p:nvPr/>
        </p:nvSpPr>
        <p:spPr>
          <a:xfrm>
            <a:off x="7112460" y="3844918"/>
            <a:ext cx="506711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es-GT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2.1 </a:t>
            </a:r>
            <a:r>
              <a:rPr lang="es-MX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Cobertura, inclusión y equidad educativa</a:t>
            </a:r>
          </a:p>
          <a:p>
            <a:pPr algn="just">
              <a:spcBef>
                <a:spcPts val="1800"/>
              </a:spcBef>
            </a:pPr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2.2 Prevención de la deserción y apoyo a la permanencia escolar</a:t>
            </a:r>
            <a:endParaRPr lang="es-ES" sz="1200" i="0" dirty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2.3 Mejoramiento de la infraestructura y condiciones educativas</a:t>
            </a:r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s-MX" sz="1200" dirty="0">
                <a:latin typeface="Segoe UI" panose="020B0502040204020203" pitchFamily="34" charset="0"/>
                <a:cs typeface="Segoe UI" panose="020B0502040204020203" pitchFamily="34" charset="0"/>
              </a:rPr>
              <a:t>2.4 Acceso a la educación superior y alineación con el mercado laboral</a:t>
            </a:r>
          </a:p>
          <a:p>
            <a:pPr algn="just">
              <a:spcBef>
                <a:spcPts val="1800"/>
              </a:spcBef>
            </a:pPr>
            <a:r>
              <a:rPr lang="es-MX" sz="1200" dirty="0">
                <a:latin typeface="Segoe UI" panose="020B0502040204020203" pitchFamily="34" charset="0"/>
                <a:cs typeface="Segoe UI" panose="020B0502040204020203" pitchFamily="34" charset="0"/>
              </a:rPr>
              <a:t>2.5 Calidad educativa y evaluación continua</a:t>
            </a:r>
          </a:p>
          <a:p>
            <a:pPr algn="just">
              <a:spcBef>
                <a:spcPts val="1800"/>
              </a:spcBef>
            </a:pPr>
            <a:r>
              <a:rPr lang="es-MX" sz="1200" dirty="0">
                <a:latin typeface="Segoe UI" panose="020B0502040204020203" pitchFamily="34" charset="0"/>
                <a:cs typeface="Segoe UI" panose="020B0502040204020203" pitchFamily="34" charset="0"/>
              </a:rPr>
              <a:t>2.6 Fortalecimiento de la educación bilingüe e intercultural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476B8A3-4E60-A1BC-A8AC-528F311E412E}"/>
              </a:ext>
            </a:extLst>
          </p:cNvPr>
          <p:cNvGrpSpPr/>
          <p:nvPr/>
        </p:nvGrpSpPr>
        <p:grpSpPr>
          <a:xfrm>
            <a:off x="6887100" y="5469644"/>
            <a:ext cx="270002" cy="269999"/>
            <a:chOff x="7832206" y="3080676"/>
            <a:chExt cx="549482" cy="68440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0E67EC3-3501-A00A-AE5A-191A29B80BA3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04392FA-F324-1132-2F64-1CED439F32BA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4EDCC26-0FC6-C9F5-E2F8-C7AFEE109794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C3AE1B1-8D3B-6620-9A0F-5944E48E305B}"/>
              </a:ext>
            </a:extLst>
          </p:cNvPr>
          <p:cNvGrpSpPr/>
          <p:nvPr/>
        </p:nvGrpSpPr>
        <p:grpSpPr>
          <a:xfrm>
            <a:off x="6854070" y="4221690"/>
            <a:ext cx="270001" cy="270001"/>
            <a:chOff x="7832206" y="3080673"/>
            <a:chExt cx="549481" cy="68440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6A4EB2B-10BA-96B3-1132-22838595065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743C976-799D-248C-8931-7150D077719A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40F953F-04EC-ACE4-B6C0-A47AA65FA8C8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AD7F7C8-1CA0-9B54-6AE8-3B5E57AA4581}"/>
              </a:ext>
            </a:extLst>
          </p:cNvPr>
          <p:cNvCxnSpPr>
            <a:cxnSpLocks/>
          </p:cNvCxnSpPr>
          <p:nvPr/>
        </p:nvCxnSpPr>
        <p:spPr>
          <a:xfrm>
            <a:off x="6699027" y="3493353"/>
            <a:ext cx="23983" cy="3101019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7B7C8CF-666F-AD91-1DB5-9A669F456A82}"/>
              </a:ext>
            </a:extLst>
          </p:cNvPr>
          <p:cNvSpPr txBox="1"/>
          <p:nvPr/>
        </p:nvSpPr>
        <p:spPr>
          <a:xfrm>
            <a:off x="1305363" y="2009559"/>
            <a:ext cx="2106300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/>
              <a:t>Fortalecer la formación docente en idiomas mayas, garífuna y </a:t>
            </a:r>
            <a:r>
              <a:rPr lang="es-GT" dirty="0" err="1"/>
              <a:t>xinka</a:t>
            </a:r>
            <a:r>
              <a:rPr lang="es-GT" dirty="0"/>
              <a:t>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80CABB-1407-2143-FC55-B9DA7A8967F6}"/>
              </a:ext>
            </a:extLst>
          </p:cNvPr>
          <p:cNvSpPr/>
          <p:nvPr/>
        </p:nvSpPr>
        <p:spPr>
          <a:xfrm>
            <a:off x="6717791" y="3323358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5689444-437C-C674-6599-8C4A31AF054D}"/>
              </a:ext>
            </a:extLst>
          </p:cNvPr>
          <p:cNvSpPr/>
          <p:nvPr/>
        </p:nvSpPr>
        <p:spPr>
          <a:xfrm>
            <a:off x="148792" y="841628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27339-48C7-3921-3B0E-CB875CB53415}"/>
              </a:ext>
            </a:extLst>
          </p:cNvPr>
          <p:cNvSpPr txBox="1"/>
          <p:nvPr/>
        </p:nvSpPr>
        <p:spPr>
          <a:xfrm>
            <a:off x="8253561" y="2008124"/>
            <a:ext cx="2730370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/>
              <a:t>Continuar con la inversión en infraestructura educativa en áreas con mayor carencia socioeconómica.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F917F8F-ECA6-D3CC-9169-76A2CE4D4A35}"/>
              </a:ext>
            </a:extLst>
          </p:cNvPr>
          <p:cNvSpPr txBox="1"/>
          <p:nvPr/>
        </p:nvSpPr>
        <p:spPr>
          <a:xfrm>
            <a:off x="4759500" y="2055765"/>
            <a:ext cx="2169363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/>
              <a:t>Incrementar la cobertura del ciclo diversificado y básico.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A35E27B-EC00-D60C-B13C-178DF3633EB3}"/>
              </a:ext>
            </a:extLst>
          </p:cNvPr>
          <p:cNvSpPr/>
          <p:nvPr/>
        </p:nvSpPr>
        <p:spPr>
          <a:xfrm>
            <a:off x="405620" y="5859401"/>
            <a:ext cx="5536800" cy="2964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Maestros contratados en preprimaria, primaria y nivel medio. (3,500).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0F97ED0-0632-F5E2-8984-B585E8267E1E}"/>
              </a:ext>
            </a:extLst>
          </p:cNvPr>
          <p:cNvSpPr/>
          <p:nvPr/>
        </p:nvSpPr>
        <p:spPr>
          <a:xfrm>
            <a:off x="440493" y="5193945"/>
            <a:ext cx="6248436" cy="5726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Implementación de la Estrategia de monitoreo “Llegando al Aula” para asegurar la permanencia de los estudiantes. ( En 2,565 centros educativos de preprimaria y primaria).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7589887-80C1-B49E-9F1C-0C7F49EDF098}"/>
              </a:ext>
            </a:extLst>
          </p:cNvPr>
          <p:cNvSpPr/>
          <p:nvPr/>
        </p:nvSpPr>
        <p:spPr>
          <a:xfrm>
            <a:off x="452527" y="4769947"/>
            <a:ext cx="6265264" cy="3158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Implementación de un nuevo programa de salud escolar con 221,897 estudiantes beneficiados.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2F922B1D-12A7-75F5-EAB6-8E0076869DCD}"/>
              </a:ext>
            </a:extLst>
          </p:cNvPr>
          <p:cNvSpPr/>
          <p:nvPr/>
        </p:nvSpPr>
        <p:spPr>
          <a:xfrm>
            <a:off x="451694" y="4219780"/>
            <a:ext cx="6120000" cy="36964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Remozamiento de centros educativos superando la meta programada </a:t>
            </a:r>
            <a:b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(11,551 centros educativos).</a:t>
            </a: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82891504-687C-2507-2D31-8B2E7ABFC697}"/>
              </a:ext>
            </a:extLst>
          </p:cNvPr>
          <p:cNvSpPr/>
          <p:nvPr/>
        </p:nvSpPr>
        <p:spPr>
          <a:xfrm>
            <a:off x="55837" y="3324128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D5D020C-1A41-EDAB-B32F-F1D6205E9DE7}"/>
              </a:ext>
            </a:extLst>
          </p:cNvPr>
          <p:cNvCxnSpPr>
            <a:cxnSpLocks/>
            <a:stCxn id="27" idx="4"/>
            <a:endCxn id="70" idx="4"/>
          </p:cNvCxnSpPr>
          <p:nvPr/>
        </p:nvCxnSpPr>
        <p:spPr>
          <a:xfrm>
            <a:off x="348345" y="3903623"/>
            <a:ext cx="0" cy="2519756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B72801BE-3D88-E4C4-E7ED-41C5CC7C7087}"/>
              </a:ext>
            </a:extLst>
          </p:cNvPr>
          <p:cNvSpPr/>
          <p:nvPr/>
        </p:nvSpPr>
        <p:spPr>
          <a:xfrm>
            <a:off x="287507" y="3786214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0AB38D0-1575-1EE7-7ECC-1EC64F3671FC}"/>
              </a:ext>
            </a:extLst>
          </p:cNvPr>
          <p:cNvSpPr/>
          <p:nvPr/>
        </p:nvSpPr>
        <p:spPr>
          <a:xfrm>
            <a:off x="287507" y="4249619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C7EE055-6AC9-38FF-9042-289546AA9E11}"/>
              </a:ext>
            </a:extLst>
          </p:cNvPr>
          <p:cNvSpPr/>
          <p:nvPr/>
        </p:nvSpPr>
        <p:spPr>
          <a:xfrm>
            <a:off x="287507" y="478998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090B66D-6A4D-13CE-E72B-0A2A70941EE3}"/>
              </a:ext>
            </a:extLst>
          </p:cNvPr>
          <p:cNvSpPr txBox="1"/>
          <p:nvPr/>
        </p:nvSpPr>
        <p:spPr>
          <a:xfrm>
            <a:off x="398079" y="6267870"/>
            <a:ext cx="6207427" cy="4730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07000"/>
              </a:lnSpc>
              <a:spcAft>
                <a:spcPts val="800"/>
              </a:spcAft>
              <a:defRPr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ES" sz="1200" b="0" dirty="0"/>
              <a:t>Se crearon diccionarios ilustrados interactivos en idiomas nacionales, beneficiando a 15,309 estudiantes a nivel nacional.</a:t>
            </a:r>
            <a:endParaRPr lang="es-GT" sz="1200" b="0" dirty="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4E3579F-B77F-E4FF-74EE-0479F2EE40C3}"/>
              </a:ext>
            </a:extLst>
          </p:cNvPr>
          <p:cNvGrpSpPr/>
          <p:nvPr/>
        </p:nvGrpSpPr>
        <p:grpSpPr>
          <a:xfrm>
            <a:off x="6860940" y="3808899"/>
            <a:ext cx="270001" cy="270001"/>
            <a:chOff x="7832206" y="3080673"/>
            <a:chExt cx="549481" cy="684404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9D246C99-9377-27D6-3193-B3DF70BF0EAC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EF5C37BC-B82F-FDEF-921D-E2EC072ABD03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6766DCF1-4624-35EA-7869-69D2E33D9BEC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470E3DD7-69C5-F02E-A110-7C08D93EAC7E}"/>
              </a:ext>
            </a:extLst>
          </p:cNvPr>
          <p:cNvGrpSpPr/>
          <p:nvPr/>
        </p:nvGrpSpPr>
        <p:grpSpPr>
          <a:xfrm>
            <a:off x="6847513" y="4615730"/>
            <a:ext cx="270001" cy="270001"/>
            <a:chOff x="7832206" y="3080673"/>
            <a:chExt cx="549481" cy="684404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7EC42DA3-F076-788C-16A2-F570D70556F6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E87833DD-E6CB-F1C2-13E1-72FF8CD6A386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5A3981BC-9703-4275-E532-3426E75C9873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E4C29A22-3E12-D5B9-0564-41D54E88F8DE}"/>
              </a:ext>
            </a:extLst>
          </p:cNvPr>
          <p:cNvSpPr/>
          <p:nvPr/>
        </p:nvSpPr>
        <p:spPr>
          <a:xfrm>
            <a:off x="287507" y="5334872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91D40F2-5D4F-A33E-2FB0-63937AEE1D02}"/>
              </a:ext>
            </a:extLst>
          </p:cNvPr>
          <p:cNvGrpSpPr/>
          <p:nvPr/>
        </p:nvGrpSpPr>
        <p:grpSpPr>
          <a:xfrm>
            <a:off x="6864199" y="5073793"/>
            <a:ext cx="270001" cy="270001"/>
            <a:chOff x="7832206" y="3080673"/>
            <a:chExt cx="549481" cy="684404"/>
          </a:xfrm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CEF14613-F3BA-8C54-81F0-70721025A75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3673026E-633F-9AB7-1E48-E746A5929903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D1DA2EC8-765C-99B5-04CD-BE56EBFF6535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BE7F0320-C319-2265-94E5-DE2D27C513CD}"/>
              </a:ext>
            </a:extLst>
          </p:cNvPr>
          <p:cNvGrpSpPr/>
          <p:nvPr/>
        </p:nvGrpSpPr>
        <p:grpSpPr>
          <a:xfrm>
            <a:off x="6880378" y="5884664"/>
            <a:ext cx="270001" cy="269843"/>
            <a:chOff x="6469627" y="2583342"/>
            <a:chExt cx="338680" cy="200727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0B5CA974-A371-F106-C344-7D52B2FD7FFB}"/>
                </a:ext>
              </a:extLst>
            </p:cNvPr>
            <p:cNvSpPr/>
            <p:nvPr/>
          </p:nvSpPr>
          <p:spPr>
            <a:xfrm rot="10800000">
              <a:off x="6469627" y="2668795"/>
              <a:ext cx="87739" cy="115274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BEC109B-92EC-2907-F257-B938D3C92669}"/>
                </a:ext>
              </a:extLst>
            </p:cNvPr>
            <p:cNvSpPr/>
            <p:nvPr/>
          </p:nvSpPr>
          <p:spPr>
            <a:xfrm rot="10800000">
              <a:off x="6720568" y="2583342"/>
              <a:ext cx="87739" cy="19788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88078FE1-8D89-46B6-1D65-FBA2B9594547}"/>
                </a:ext>
              </a:extLst>
            </p:cNvPr>
            <p:cNvSpPr/>
            <p:nvPr/>
          </p:nvSpPr>
          <p:spPr>
            <a:xfrm rot="10800000">
              <a:off x="6597035" y="2624031"/>
              <a:ext cx="87739" cy="157193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pic>
        <p:nvPicPr>
          <p:cNvPr id="76" name="Imagen 75">
            <a:extLst>
              <a:ext uri="{FF2B5EF4-FFF2-40B4-BE49-F238E27FC236}">
                <a16:creationId xmlns:a16="http://schemas.microsoft.com/office/drawing/2014/main" id="{7F964DF1-F0A1-0FC8-1579-D87EC12EB8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172" y="1472057"/>
            <a:ext cx="526331" cy="5400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1F29592B-AF47-3C53-3DA1-AA8CB73E4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8296" y="1472057"/>
            <a:ext cx="486666" cy="5400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882763F9-5446-056A-4336-5A51C94914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4576" y="1472057"/>
            <a:ext cx="488340" cy="540000"/>
          </a:xfrm>
          <a:prstGeom prst="rect">
            <a:avLst/>
          </a:prstGeom>
        </p:spPr>
      </p:pic>
      <p:sp>
        <p:nvSpPr>
          <p:cNvPr id="64" name="Rectángulo 63">
            <a:extLst>
              <a:ext uri="{FF2B5EF4-FFF2-40B4-BE49-F238E27FC236}">
                <a16:creationId xmlns:a16="http://schemas.microsoft.com/office/drawing/2014/main" id="{D91AD7AA-C3D8-4FCB-900E-FE5BD60FCCEB}"/>
              </a:ext>
            </a:extLst>
          </p:cNvPr>
          <p:cNvSpPr/>
          <p:nvPr/>
        </p:nvSpPr>
        <p:spPr>
          <a:xfrm>
            <a:off x="447975" y="3719048"/>
            <a:ext cx="6157535" cy="36964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incrementó la cobertura de educación preprimaria (en 0.03), primaria (en 0.04), básico (0.05) y diversificado (1.02).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078AB550-40CB-4ED9-A6F6-DAEB3A4AB262}"/>
              </a:ext>
            </a:extLst>
          </p:cNvPr>
          <p:cNvSpPr/>
          <p:nvPr/>
        </p:nvSpPr>
        <p:spPr>
          <a:xfrm>
            <a:off x="287507" y="6305970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2BA6E5A-9A92-4451-813C-2DBCF9B00780}"/>
              </a:ext>
            </a:extLst>
          </p:cNvPr>
          <p:cNvSpPr/>
          <p:nvPr/>
        </p:nvSpPr>
        <p:spPr>
          <a:xfrm>
            <a:off x="287507" y="593597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2" name="Google Shape;110;p40">
            <a:extLst>
              <a:ext uri="{FF2B5EF4-FFF2-40B4-BE49-F238E27FC236}">
                <a16:creationId xmlns:a16="http://schemas.microsoft.com/office/drawing/2014/main" id="{8E0F6062-7982-48D0-802B-7634560AC3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3B71093-70A7-4F88-4735-18143E3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E3CB57-36BC-4AD6-8D90-F586DD954F13}"/>
              </a:ext>
            </a:extLst>
          </p:cNvPr>
          <p:cNvSpPr/>
          <p:nvPr/>
        </p:nvSpPr>
        <p:spPr>
          <a:xfrm>
            <a:off x="-1" y="807738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/>
              <a:t>.</a:t>
            </a: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161913-9178-DB66-B00D-A459B7A8C004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3C86115-BA07-5C15-7A9B-97DCC8C30847}"/>
              </a:ext>
            </a:extLst>
          </p:cNvPr>
          <p:cNvSpPr/>
          <p:nvPr/>
        </p:nvSpPr>
        <p:spPr>
          <a:xfrm>
            <a:off x="3784402" y="141834"/>
            <a:ext cx="4300161" cy="403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ctr">
              <a:buClr>
                <a:schemeClr val="bg1"/>
              </a:buClr>
              <a:buFont typeface="+mj-lt"/>
              <a:buAutoNum type="arabicPeriod" startAt="2"/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Desarrollo social - Salud</a:t>
            </a: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364948E-978D-156A-6885-E0B3A2B84C7C}"/>
              </a:ext>
            </a:extLst>
          </p:cNvPr>
          <p:cNvSpPr/>
          <p:nvPr/>
        </p:nvSpPr>
        <p:spPr>
          <a:xfrm>
            <a:off x="6292550" y="6244098"/>
            <a:ext cx="5907157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b="1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MSPAS, SEPREM, SECCATID</a:t>
            </a:r>
            <a:endParaRPr lang="es-GT" sz="110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F7E34C6B-0A83-8B7F-3BCD-801652072E62}"/>
              </a:ext>
            </a:extLst>
          </p:cNvPr>
          <p:cNvSpPr txBox="1"/>
          <p:nvPr/>
        </p:nvSpPr>
        <p:spPr>
          <a:xfrm>
            <a:off x="7174430" y="3968536"/>
            <a:ext cx="46334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s-ES" sz="1200" dirty="0"/>
              <a:t>​</a:t>
            </a:r>
          </a:p>
          <a:p>
            <a:pPr fontAlgn="base"/>
            <a:r>
              <a:rPr lang="es-MX" sz="1200" dirty="0">
                <a:latin typeface="Segoe UI"/>
                <a:cs typeface="Segoe UI"/>
              </a:rPr>
              <a:t>2.7 Acceso y cobertura en salud</a:t>
            </a:r>
            <a:endParaRPr lang="es-GT" sz="1200" dirty="0">
              <a:latin typeface="Segoe UI"/>
              <a:cs typeface="Segoe UI"/>
            </a:endParaRPr>
          </a:p>
          <a:p>
            <a:pPr algn="just"/>
            <a:endParaRPr lang="es-ES" sz="12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12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dirty="0">
                <a:latin typeface="Segoe UI"/>
                <a:cs typeface="Segoe UI"/>
              </a:rPr>
              <a:t>2.8 Infraestructura y atención especializada</a:t>
            </a:r>
          </a:p>
          <a:p>
            <a:pPr algn="just"/>
            <a:endParaRPr lang="es-MX" sz="12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MX" sz="12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dirty="0">
                <a:latin typeface="Segoe UI"/>
                <a:cs typeface="Segoe UI"/>
              </a:rPr>
              <a:t>2.9 Prevención y salud mental​</a:t>
            </a:r>
            <a:endParaRPr lang="es-ES" sz="1200" dirty="0">
              <a:solidFill>
                <a:srgbClr val="242424"/>
              </a:solidFill>
              <a:latin typeface="Segoe UI"/>
              <a:cs typeface="Segoe U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5D63B3D-0329-0397-0C65-013296404B80}"/>
              </a:ext>
            </a:extLst>
          </p:cNvPr>
          <p:cNvGrpSpPr/>
          <p:nvPr/>
        </p:nvGrpSpPr>
        <p:grpSpPr>
          <a:xfrm>
            <a:off x="6785859" y="4707848"/>
            <a:ext cx="270002" cy="269999"/>
            <a:chOff x="7832206" y="3080676"/>
            <a:chExt cx="549482" cy="68440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20F2D34-4C8C-FCBA-1348-F9468514B9FA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CC022BB-3E60-8822-78C2-D6C18B9406E9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9FE5F1F-FB63-E4A3-A4C5-710DC8EB40C6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0BD7B6-CC1B-BA2C-91B1-542B3847B3CF}"/>
              </a:ext>
            </a:extLst>
          </p:cNvPr>
          <p:cNvGrpSpPr/>
          <p:nvPr/>
        </p:nvGrpSpPr>
        <p:grpSpPr>
          <a:xfrm>
            <a:off x="6785859" y="5201175"/>
            <a:ext cx="270002" cy="269999"/>
            <a:chOff x="7832206" y="3080676"/>
            <a:chExt cx="549482" cy="68440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768A60F-9890-CCA4-7BC7-EB1679B2495B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97387F3-1A17-0EB1-E2DE-6DD70D31FF6C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6548E93-3BD3-017B-C11F-EFEE9749B692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04A999-F7D0-B4E0-7995-C617A3257F5A}"/>
              </a:ext>
            </a:extLst>
          </p:cNvPr>
          <p:cNvCxnSpPr>
            <a:cxnSpLocks/>
          </p:cNvCxnSpPr>
          <p:nvPr/>
        </p:nvCxnSpPr>
        <p:spPr>
          <a:xfrm>
            <a:off x="6292550" y="3427130"/>
            <a:ext cx="0" cy="3312815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4F93A4-C8DC-532E-CA5A-7BA3A8099E90}"/>
              </a:ext>
            </a:extLst>
          </p:cNvPr>
          <p:cNvSpPr txBox="1"/>
          <p:nvPr/>
        </p:nvSpPr>
        <p:spPr>
          <a:xfrm>
            <a:off x="540973" y="1969133"/>
            <a:ext cx="2129076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Los acuerdos del Pacto Nacional de Salud se deben traducir en acciones concretas</a:t>
            </a:r>
            <a:endParaRPr lang="es-GT" sz="1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5487168-9083-32A0-7F1B-729D40D6AF13}"/>
              </a:ext>
            </a:extLst>
          </p:cNvPr>
          <p:cNvSpPr/>
          <p:nvPr/>
        </p:nvSpPr>
        <p:spPr>
          <a:xfrm>
            <a:off x="6321926" y="3413260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5333B3F-6C22-5A49-3738-FF8A0FB2162A}"/>
              </a:ext>
            </a:extLst>
          </p:cNvPr>
          <p:cNvSpPr/>
          <p:nvPr/>
        </p:nvSpPr>
        <p:spPr>
          <a:xfrm>
            <a:off x="335686" y="898168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F46C00-94AD-B815-869C-42BE972A9244}"/>
              </a:ext>
            </a:extLst>
          </p:cNvPr>
          <p:cNvSpPr txBox="1"/>
          <p:nvPr/>
        </p:nvSpPr>
        <p:spPr>
          <a:xfrm>
            <a:off x="6737431" y="1987578"/>
            <a:ext cx="2204264" cy="12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Asegurar que las construcciones de puestos de salud se completen a tiempo y con la calidad adecuada</a:t>
            </a:r>
            <a:endParaRPr lang="es-GT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BCB650A-E2D9-24BE-7FC1-F93490F8F3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300" y="1447578"/>
            <a:ext cx="547059" cy="54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C7774-6227-BEDD-3668-870DB78FAACF}"/>
              </a:ext>
            </a:extLst>
          </p:cNvPr>
          <p:cNvSpPr txBox="1"/>
          <p:nvPr/>
        </p:nvSpPr>
        <p:spPr>
          <a:xfrm>
            <a:off x="3285659" y="1967889"/>
            <a:ext cx="2802674" cy="12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Integrar de manera más profunda la medicina tradicional, colaborando y reconociendo a comadronas y terapeutas tradicionales</a:t>
            </a:r>
            <a:endParaRPr lang="es-GT" sz="12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322C44-75BD-558F-8C6E-FF465EBAB57F}"/>
              </a:ext>
            </a:extLst>
          </p:cNvPr>
          <p:cNvSpPr/>
          <p:nvPr/>
        </p:nvSpPr>
        <p:spPr>
          <a:xfrm>
            <a:off x="541404" y="3906686"/>
            <a:ext cx="5286645" cy="4216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Impulso </a:t>
            </a:r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del Pacto Nacional de Salud</a:t>
            </a:r>
            <a:r>
              <a:rPr lang="es-GT" sz="1200">
                <a:solidFill>
                  <a:schemeClr val="tx1"/>
                </a:solidFill>
                <a:latin typeface="Segoe UI"/>
                <a:cs typeface="Segoe UI"/>
              </a:rPr>
              <a:t>, una iniciativa con pertinencia cultural</a:t>
            </a:r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3544DB7-D27C-A2EF-5C39-375AA71CD6C2}"/>
              </a:ext>
            </a:extLst>
          </p:cNvPr>
          <p:cNvSpPr/>
          <p:nvPr/>
        </p:nvSpPr>
        <p:spPr>
          <a:xfrm>
            <a:off x="505739" y="5286018"/>
            <a:ext cx="5605566" cy="53992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Aprobación de la Ley para la Atención Integral del Cáncer, Decreto No. 07-2024.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A926EBBB-5BFC-DFF8-0E5F-BD872760220A}"/>
              </a:ext>
            </a:extLst>
          </p:cNvPr>
          <p:cNvSpPr/>
          <p:nvPr/>
        </p:nvSpPr>
        <p:spPr>
          <a:xfrm>
            <a:off x="70338" y="3381976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A454F43-3EF9-3F8D-6919-4B74ADA7B03E}"/>
              </a:ext>
            </a:extLst>
          </p:cNvPr>
          <p:cNvCxnSpPr>
            <a:cxnSpLocks/>
            <a:stCxn id="27" idx="4"/>
            <a:endCxn id="50" idx="4"/>
          </p:cNvCxnSpPr>
          <p:nvPr/>
        </p:nvCxnSpPr>
        <p:spPr>
          <a:xfrm>
            <a:off x="444901" y="4183514"/>
            <a:ext cx="0" cy="1957882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9F017620-69E8-1EC7-C412-54F849967D6B}"/>
              </a:ext>
            </a:extLst>
          </p:cNvPr>
          <p:cNvSpPr/>
          <p:nvPr/>
        </p:nvSpPr>
        <p:spPr>
          <a:xfrm>
            <a:off x="384063" y="4066105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86BBB78-7270-08B4-A9B4-AC7C3F5B146A}"/>
              </a:ext>
            </a:extLst>
          </p:cNvPr>
          <p:cNvSpPr/>
          <p:nvPr/>
        </p:nvSpPr>
        <p:spPr>
          <a:xfrm>
            <a:off x="384063" y="445586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16B0431-334E-2774-8CE3-899CA667DC41}"/>
              </a:ext>
            </a:extLst>
          </p:cNvPr>
          <p:cNvSpPr/>
          <p:nvPr/>
        </p:nvSpPr>
        <p:spPr>
          <a:xfrm>
            <a:off x="384063" y="5485048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DE1AB26C-A171-481E-9A76-56353FE95958}"/>
              </a:ext>
            </a:extLst>
          </p:cNvPr>
          <p:cNvGrpSpPr/>
          <p:nvPr/>
        </p:nvGrpSpPr>
        <p:grpSpPr>
          <a:xfrm>
            <a:off x="6785859" y="4149332"/>
            <a:ext cx="270002" cy="269999"/>
            <a:chOff x="7832206" y="3080676"/>
            <a:chExt cx="549482" cy="684405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8F8E4D88-CD91-4A8A-87F8-3366208DE040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783994F-B2A9-4566-9E14-0F1AF86644CE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C810D0AA-5D63-43F4-8FC4-4DA0CE6F914E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 sz="120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63993B5C-40B1-4E9E-8930-42EE4FCF5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107" y="1412992"/>
            <a:ext cx="540000" cy="54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E834ACF-940C-4695-853E-F0152ED60C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855" y="1360813"/>
            <a:ext cx="611486" cy="540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AC32AD9-7176-407F-9747-BF8030613E8D}"/>
              </a:ext>
            </a:extLst>
          </p:cNvPr>
          <p:cNvSpPr/>
          <p:nvPr/>
        </p:nvSpPr>
        <p:spPr>
          <a:xfrm>
            <a:off x="530899" y="4376875"/>
            <a:ext cx="5557434" cy="2753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GT" sz="1200" dirty="0">
                <a:solidFill>
                  <a:schemeClr val="tx1"/>
                </a:solidFill>
                <a:latin typeface="Segoe UI"/>
                <a:ea typeface="+mn-ea"/>
                <a:cs typeface="Segoe UI"/>
              </a:rPr>
              <a:t>37 construcciones nuevas de Puestos de Salud. (14 finalizados).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E9005EF3-F236-48C4-A75B-85BA819BDF21}"/>
              </a:ext>
            </a:extLst>
          </p:cNvPr>
          <p:cNvSpPr/>
          <p:nvPr/>
        </p:nvSpPr>
        <p:spPr>
          <a:xfrm>
            <a:off x="384063" y="6023987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477A9A5-0807-4342-A8CF-498F0E1A9914}"/>
              </a:ext>
            </a:extLst>
          </p:cNvPr>
          <p:cNvSpPr/>
          <p:nvPr/>
        </p:nvSpPr>
        <p:spPr>
          <a:xfrm>
            <a:off x="9590793" y="1999828"/>
            <a:ext cx="2050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latin typeface="Segoe UI" panose="020B0502040204020203" pitchFamily="34" charset="0"/>
                <a:cs typeface="Segoe UI" panose="020B0502040204020203" pitchFamily="34" charset="0"/>
              </a:rPr>
              <a:t>La Implementación efectiva de la Ley para la Atención Integral del Cáncer</a:t>
            </a:r>
            <a:endParaRPr lang="es-GT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DD8EB8B8-9C25-455F-854A-114F78355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9441" y="1447578"/>
            <a:ext cx="540000" cy="540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4D827B2-BA4A-983D-18B6-728C4E432590}"/>
              </a:ext>
            </a:extLst>
          </p:cNvPr>
          <p:cNvSpPr/>
          <p:nvPr/>
        </p:nvSpPr>
        <p:spPr>
          <a:xfrm>
            <a:off x="524303" y="5961318"/>
            <a:ext cx="5431482" cy="4730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GT" sz="1200" dirty="0">
                <a:solidFill>
                  <a:schemeClr val="tx1"/>
                </a:solidFill>
                <a:latin typeface="Segoe UI"/>
                <a:ea typeface="+mn-ea"/>
                <a:cs typeface="Segoe UI"/>
              </a:rPr>
              <a:t>Seguimiento al Plan Nacional para la Prevención y Erradicación de la Violencia contra las Mujeres, en materia de salud.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09E533A-10E5-C6F1-8FFC-784CCC3592EA}"/>
              </a:ext>
            </a:extLst>
          </p:cNvPr>
          <p:cNvSpPr/>
          <p:nvPr/>
        </p:nvSpPr>
        <p:spPr>
          <a:xfrm>
            <a:off x="384063" y="4854136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7784F57-6557-A0B8-7118-D27D17030369}"/>
              </a:ext>
            </a:extLst>
          </p:cNvPr>
          <p:cNvSpPr/>
          <p:nvPr/>
        </p:nvSpPr>
        <p:spPr>
          <a:xfrm>
            <a:off x="530899" y="4783926"/>
            <a:ext cx="543427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1200" dirty="0">
                <a:latin typeface="Segoe UI"/>
                <a:cs typeface="Segoe UI"/>
              </a:rPr>
              <a:t>2.9 millones de medicamentos y más de 3.2 millones de insumos médicos a los 48 hospitales del país.</a:t>
            </a:r>
            <a:endParaRPr lang="es-GT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oogle Shape;110;p40">
            <a:extLst>
              <a:ext uri="{FF2B5EF4-FFF2-40B4-BE49-F238E27FC236}">
                <a16:creationId xmlns:a16="http://schemas.microsoft.com/office/drawing/2014/main" id="{E702DD20-816B-1925-F7C5-5FB0A6D31D4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8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1" grpId="0"/>
      <p:bldP spid="25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F83EB6FD-F151-F948-AE74-71DE1DC1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E4DDA3C-543D-C053-8842-8A8F77347650}"/>
              </a:ext>
            </a:extLst>
          </p:cNvPr>
          <p:cNvSpPr/>
          <p:nvPr/>
        </p:nvSpPr>
        <p:spPr>
          <a:xfrm>
            <a:off x="0" y="827870"/>
            <a:ext cx="12192000" cy="2520000"/>
          </a:xfrm>
          <a:prstGeom prst="rect">
            <a:avLst/>
          </a:prstGeom>
          <a:solidFill>
            <a:srgbClr val="DAE3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15948E31-5FB8-F381-AE67-81371848D2DB}"/>
              </a:ext>
            </a:extLst>
          </p:cNvPr>
          <p:cNvSpPr/>
          <p:nvPr/>
        </p:nvSpPr>
        <p:spPr>
          <a:xfrm>
            <a:off x="-1" y="0"/>
            <a:ext cx="12192000" cy="83341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GT"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DF281E8-CC88-CD7B-A45B-5A8EDBD6B552}"/>
              </a:ext>
            </a:extLst>
          </p:cNvPr>
          <p:cNvSpPr/>
          <p:nvPr/>
        </p:nvSpPr>
        <p:spPr>
          <a:xfrm>
            <a:off x="1048927" y="185738"/>
            <a:ext cx="10021824" cy="516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chemeClr val="bg1"/>
              </a:buClr>
            </a:pPr>
            <a:r>
              <a:rPr lang="es-GT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Desarrollo social - Empleo</a:t>
            </a:r>
          </a:p>
          <a:p>
            <a:pPr algn="ctr"/>
            <a:endParaRPr lang="es-GT" sz="2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A1990408-E556-8DAD-A723-CE44F250B12F}"/>
              </a:ext>
            </a:extLst>
          </p:cNvPr>
          <p:cNvSpPr/>
          <p:nvPr/>
        </p:nvSpPr>
        <p:spPr>
          <a:xfrm>
            <a:off x="6198991" y="6371140"/>
            <a:ext cx="5907157" cy="33846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GT" b="1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Instituciones: </a:t>
            </a:r>
            <a:r>
              <a:rPr lang="es-GT" sz="1100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MINECO, MINTRAB, SEPREM, SENACYT, FONTIERRAS </a:t>
            </a:r>
          </a:p>
        </p:txBody>
      </p:sp>
      <p:sp>
        <p:nvSpPr>
          <p:cNvPr id="4" name="CuadroTexto 19">
            <a:extLst>
              <a:ext uri="{FF2B5EF4-FFF2-40B4-BE49-F238E27FC236}">
                <a16:creationId xmlns:a16="http://schemas.microsoft.com/office/drawing/2014/main" id="{62E251DC-5400-A633-FF2F-44DBFD3C3985}"/>
              </a:ext>
            </a:extLst>
          </p:cNvPr>
          <p:cNvSpPr txBox="1"/>
          <p:nvPr/>
        </p:nvSpPr>
        <p:spPr>
          <a:xfrm>
            <a:off x="6816602" y="3873567"/>
            <a:ext cx="5067112" cy="202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GT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 10 Formación y empleo en sectores estratégicos  </a:t>
            </a:r>
            <a:endParaRPr lang="es-GT" sz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/>
            <a:endParaRPr lang="es-ES" sz="12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1200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2.11 Igualdad de género y empoderamiento económico de las mujeres</a:t>
            </a:r>
            <a:endParaRPr lang="es-ES" sz="1200" i="0" dirty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endParaRPr lang="es-ES" sz="1200" i="0" dirty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endParaRPr lang="es-ES" sz="1200" i="0" dirty="0"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2.12 Desarrollo del emprendimiento y de la microempresa</a:t>
            </a:r>
          </a:p>
          <a:p>
            <a:pPr algn="just"/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MX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200" dirty="0">
                <a:latin typeface="Segoe UI" panose="020B0502040204020203" pitchFamily="34" charset="0"/>
                <a:cs typeface="Segoe UI" panose="020B0502040204020203" pitchFamily="34" charset="0"/>
              </a:rPr>
              <a:t>2.13 Fortalecimiento del mercado laboral y la conectividad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F432326-5649-7C66-660B-C9257EA99D77}"/>
              </a:ext>
            </a:extLst>
          </p:cNvPr>
          <p:cNvGrpSpPr/>
          <p:nvPr/>
        </p:nvGrpSpPr>
        <p:grpSpPr>
          <a:xfrm>
            <a:off x="6469351" y="5656918"/>
            <a:ext cx="334799" cy="198001"/>
            <a:chOff x="7832206" y="3080676"/>
            <a:chExt cx="549482" cy="68440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7C3B0AA-EA66-C476-59F1-2EBA1F5F08B9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E8D995F-3127-6CC5-6DE7-03AC518B0D9B}"/>
                </a:ext>
              </a:extLst>
            </p:cNvPr>
            <p:cNvSpPr/>
            <p:nvPr/>
          </p:nvSpPr>
          <p:spPr>
            <a:xfrm rot="10800000">
              <a:off x="8034947" y="3225081"/>
              <a:ext cx="144000" cy="540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FF6309A-11AB-1ED8-6243-0CEBF3EF359E}"/>
                </a:ext>
              </a:extLst>
            </p:cNvPr>
            <p:cNvSpPr/>
            <p:nvPr/>
          </p:nvSpPr>
          <p:spPr>
            <a:xfrm rot="10800000">
              <a:off x="8237688" y="3080676"/>
              <a:ext cx="144000" cy="684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121FF790-29C4-CE6B-4BEA-FE1286809906}"/>
              </a:ext>
            </a:extLst>
          </p:cNvPr>
          <p:cNvGrpSpPr/>
          <p:nvPr/>
        </p:nvGrpSpPr>
        <p:grpSpPr>
          <a:xfrm>
            <a:off x="6469352" y="4536842"/>
            <a:ext cx="334798" cy="199227"/>
            <a:chOff x="7832206" y="3080673"/>
            <a:chExt cx="549481" cy="68440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D41BB27-1F23-6256-3690-F5ED379D3588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14B589E-DEE6-5927-9A34-A320D9A21631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E62B4DC-B833-3573-F4A4-6396870EC04F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D39301A-0A83-3059-C320-17611781C1A1}"/>
              </a:ext>
            </a:extLst>
          </p:cNvPr>
          <p:cNvCxnSpPr>
            <a:cxnSpLocks/>
          </p:cNvCxnSpPr>
          <p:nvPr/>
        </p:nvCxnSpPr>
        <p:spPr>
          <a:xfrm flipH="1">
            <a:off x="6081222" y="3791566"/>
            <a:ext cx="25984" cy="2692857"/>
          </a:xfrm>
          <a:prstGeom prst="line">
            <a:avLst/>
          </a:prstGeom>
          <a:ln>
            <a:solidFill>
              <a:srgbClr val="3EA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9F9323-CB3F-98ED-48A0-93F146243C85}"/>
              </a:ext>
            </a:extLst>
          </p:cNvPr>
          <p:cNvSpPr txBox="1"/>
          <p:nvPr/>
        </p:nvSpPr>
        <p:spPr>
          <a:xfrm>
            <a:off x="607953" y="2035748"/>
            <a:ext cx="2069113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Fortalecer los esfuerzos para formalizar el empleo.</a:t>
            </a:r>
            <a:endParaRPr lang="es-GT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EC89219-2C75-C778-8F3F-D723666F1B56}"/>
              </a:ext>
            </a:extLst>
          </p:cNvPr>
          <p:cNvSpPr/>
          <p:nvPr/>
        </p:nvSpPr>
        <p:spPr>
          <a:xfrm>
            <a:off x="6283294" y="3331252"/>
            <a:ext cx="3802607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Valoración de líneas estratégicas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5E52E09-2A1C-A976-2B86-8A19E066F967}"/>
              </a:ext>
            </a:extLst>
          </p:cNvPr>
          <p:cNvSpPr/>
          <p:nvPr/>
        </p:nvSpPr>
        <p:spPr>
          <a:xfrm>
            <a:off x="200274" y="882368"/>
            <a:ext cx="1175621" cy="334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Desafíos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AE30DF-44DF-64C9-FEFB-68FCE6385527}"/>
              </a:ext>
            </a:extLst>
          </p:cNvPr>
          <p:cNvSpPr txBox="1"/>
          <p:nvPr/>
        </p:nvSpPr>
        <p:spPr>
          <a:xfrm>
            <a:off x="6059839" y="2009769"/>
            <a:ext cx="2863132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/>
              <a:t>Continuar con la implementación de programas de inclusión laboral para población vulnerable. </a:t>
            </a:r>
            <a:endParaRPr lang="es-GT" strike="sngStrike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9FF263-A1DD-CAC5-63A9-31CBBA2AF2FB}"/>
              </a:ext>
            </a:extLst>
          </p:cNvPr>
          <p:cNvSpPr txBox="1"/>
          <p:nvPr/>
        </p:nvSpPr>
        <p:spPr>
          <a:xfrm>
            <a:off x="3298744" y="2022382"/>
            <a:ext cx="2069112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07000"/>
              </a:lnSpc>
              <a:spcAft>
                <a:spcPts val="800"/>
              </a:spcAft>
              <a:defRPr sz="12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es-MX" sz="1400" dirty="0"/>
              <a:t>Incrementar el número de personas con acceso a nuevos empleos.</a:t>
            </a:r>
            <a:endParaRPr lang="es-GT" sz="1400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60B6738-630B-B08D-7170-A87216C0DE59}"/>
              </a:ext>
            </a:extLst>
          </p:cNvPr>
          <p:cNvSpPr/>
          <p:nvPr/>
        </p:nvSpPr>
        <p:spPr>
          <a:xfrm>
            <a:off x="329137" y="3776924"/>
            <a:ext cx="5672634" cy="5145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GT" sz="1200" dirty="0">
                <a:solidFill>
                  <a:schemeClr val="tx1"/>
                </a:solidFill>
                <a:latin typeface="Segoe UI"/>
                <a:cs typeface="Segoe UI"/>
              </a:rPr>
              <a:t>Personas beneficiadas con intermediación laboral para obtener un empleo. (36,609 ).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7BBCDB6-E8C2-0F53-DBE6-1FE30518B11B}"/>
              </a:ext>
            </a:extLst>
          </p:cNvPr>
          <p:cNvSpPr/>
          <p:nvPr/>
        </p:nvSpPr>
        <p:spPr>
          <a:xfrm>
            <a:off x="329137" y="4451696"/>
            <a:ext cx="5642568" cy="63839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Segoe UI"/>
                <a:cs typeface="Segoe UI"/>
              </a:rPr>
              <a:t>Empresarios de MIPYMES, emprendedores, mujeres microempresarias y artesanos beneficiados con acceso a créditos y servicios de desarrollo empresarial. (23,255).</a:t>
            </a:r>
            <a:endParaRPr lang="es-G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62ADD0B5-8C68-198B-6103-4DA88DEC2DF0}"/>
              </a:ext>
            </a:extLst>
          </p:cNvPr>
          <p:cNvSpPr/>
          <p:nvPr/>
        </p:nvSpPr>
        <p:spPr>
          <a:xfrm>
            <a:off x="-27432" y="3333345"/>
            <a:ext cx="1706319" cy="434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GT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</a:p>
          <a:p>
            <a:endParaRPr lang="es-GT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4D8CD51-EFC5-F3F8-81A1-FB32CFDC9BC1}"/>
              </a:ext>
            </a:extLst>
          </p:cNvPr>
          <p:cNvCxnSpPr>
            <a:cxnSpLocks/>
            <a:stCxn id="28" idx="4"/>
            <a:endCxn id="41" idx="0"/>
          </p:cNvCxnSpPr>
          <p:nvPr/>
        </p:nvCxnSpPr>
        <p:spPr>
          <a:xfrm>
            <a:off x="267310" y="3992296"/>
            <a:ext cx="5440" cy="2103207"/>
          </a:xfrm>
          <a:prstGeom prst="line">
            <a:avLst/>
          </a:prstGeom>
          <a:ln>
            <a:solidFill>
              <a:srgbClr val="3EA5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869EF0CD-AE4E-C4F4-3001-35E9AA3FCD56}"/>
              </a:ext>
            </a:extLst>
          </p:cNvPr>
          <p:cNvSpPr/>
          <p:nvPr/>
        </p:nvSpPr>
        <p:spPr>
          <a:xfrm>
            <a:off x="206472" y="3874887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52207BF-D547-2A6E-236B-49A35DF56C40}"/>
              </a:ext>
            </a:extLst>
          </p:cNvPr>
          <p:cNvSpPr/>
          <p:nvPr/>
        </p:nvSpPr>
        <p:spPr>
          <a:xfrm>
            <a:off x="200274" y="4534349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E7C4D9A-00E5-B670-92B2-9030DA383072}"/>
              </a:ext>
            </a:extLst>
          </p:cNvPr>
          <p:cNvSpPr/>
          <p:nvPr/>
        </p:nvSpPr>
        <p:spPr>
          <a:xfrm>
            <a:off x="206472" y="5339714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67A9CD0-5966-C218-41B0-AB37345F3CAC}"/>
              </a:ext>
            </a:extLst>
          </p:cNvPr>
          <p:cNvSpPr txBox="1"/>
          <p:nvPr/>
        </p:nvSpPr>
        <p:spPr>
          <a:xfrm>
            <a:off x="308286" y="5283642"/>
            <a:ext cx="5642568" cy="62173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defRPr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b="0" dirty="0">
                <a:solidFill>
                  <a:schemeClr val="tx1"/>
                </a:solidFill>
                <a:latin typeface="Segoe UI"/>
                <a:cs typeface="Segoe UI"/>
              </a:rPr>
              <a:t>En el marco de la Política de Apoyo Financiero para Emprendedoras y Empresarias propietarias de MYPES, se destinaron Q75 millones para impulsar la inclusión financiera de mujeres a nivel nacional.</a:t>
            </a:r>
            <a:endParaRPr lang="es-GT" sz="1200" b="0" dirty="0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C9D6770D-1148-6AA9-CA0C-630A5AB844BA}"/>
              </a:ext>
            </a:extLst>
          </p:cNvPr>
          <p:cNvSpPr/>
          <p:nvPr/>
        </p:nvSpPr>
        <p:spPr>
          <a:xfrm>
            <a:off x="211912" y="6095503"/>
            <a:ext cx="121676" cy="117409"/>
          </a:xfrm>
          <a:prstGeom prst="ellipse">
            <a:avLst/>
          </a:prstGeom>
          <a:solidFill>
            <a:srgbClr val="0B2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7626C02-B2CB-ACC8-8E89-4CEA1E49C8FA}"/>
              </a:ext>
            </a:extLst>
          </p:cNvPr>
          <p:cNvSpPr txBox="1"/>
          <p:nvPr/>
        </p:nvSpPr>
        <p:spPr>
          <a:xfrm>
            <a:off x="288045" y="6040218"/>
            <a:ext cx="5701392" cy="4442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defRPr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b="0" dirty="0">
                <a:solidFill>
                  <a:schemeClr val="tx1"/>
                </a:solidFill>
                <a:latin typeface="Segoe UI"/>
                <a:cs typeface="Segoe UI"/>
              </a:rPr>
              <a:t>En el tema de acceso a la tierra, se benefició a 15,438 responsables de familia de los cuales el 68% corresponde al género femenino equivalente a 10,518 familias. </a:t>
            </a:r>
            <a:endParaRPr lang="es-GT" sz="1200" b="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330CDA71-7CA0-4CF2-0930-886E76E1EE03}"/>
              </a:ext>
            </a:extLst>
          </p:cNvPr>
          <p:cNvGrpSpPr/>
          <p:nvPr/>
        </p:nvGrpSpPr>
        <p:grpSpPr>
          <a:xfrm>
            <a:off x="6461260" y="3927105"/>
            <a:ext cx="334798" cy="199227"/>
            <a:chOff x="7832206" y="3080673"/>
            <a:chExt cx="549481" cy="684404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24B0ED2F-0916-9767-FB82-B639D6A45D54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1A58F8B5-D1B8-078C-52CF-5B1EE3A606A1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E844FC46-3AFB-7792-DA15-BF826F724525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4368ECFA-208A-BE82-4A4C-4A6C31E049A8}"/>
              </a:ext>
            </a:extLst>
          </p:cNvPr>
          <p:cNvGrpSpPr/>
          <p:nvPr/>
        </p:nvGrpSpPr>
        <p:grpSpPr>
          <a:xfrm>
            <a:off x="6481804" y="5120801"/>
            <a:ext cx="334798" cy="199227"/>
            <a:chOff x="7832206" y="3080673"/>
            <a:chExt cx="549481" cy="684404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9CD7FA79-BED0-78D4-3FEC-A14A077EFADD}"/>
                </a:ext>
              </a:extLst>
            </p:cNvPr>
            <p:cNvSpPr/>
            <p:nvPr/>
          </p:nvSpPr>
          <p:spPr>
            <a:xfrm rot="10800000">
              <a:off x="7832206" y="3367225"/>
              <a:ext cx="144000" cy="396000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3E6F21F9-E6AC-A4D2-965C-EF00D5C44BED}"/>
                </a:ext>
              </a:extLst>
            </p:cNvPr>
            <p:cNvSpPr/>
            <p:nvPr/>
          </p:nvSpPr>
          <p:spPr>
            <a:xfrm rot="10800000">
              <a:off x="8048215" y="3225079"/>
              <a:ext cx="130731" cy="539998"/>
            </a:xfrm>
            <a:prstGeom prst="rect">
              <a:avLst/>
            </a:prstGeom>
            <a:solidFill>
              <a:srgbClr val="0B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484DE51E-A368-5FD9-A50C-9A49BC3153A6}"/>
                </a:ext>
              </a:extLst>
            </p:cNvPr>
            <p:cNvSpPr/>
            <p:nvPr/>
          </p:nvSpPr>
          <p:spPr>
            <a:xfrm rot="10800000">
              <a:off x="8250958" y="3080673"/>
              <a:ext cx="130729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GT"/>
            </a:p>
          </p:txBody>
        </p:sp>
      </p:grpSp>
      <p:pic>
        <p:nvPicPr>
          <p:cNvPr id="61" name="Imagen 60">
            <a:extLst>
              <a:ext uri="{FF2B5EF4-FFF2-40B4-BE49-F238E27FC236}">
                <a16:creationId xmlns:a16="http://schemas.microsoft.com/office/drawing/2014/main" id="{DFDC8CAF-3952-AA63-7C32-BAEDD7C8D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1526" y="1474201"/>
            <a:ext cx="540530" cy="540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E6CCC8F4-CA27-4BD0-CD03-E3485FB351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8289" t="7496"/>
          <a:stretch/>
        </p:blipFill>
        <p:spPr>
          <a:xfrm>
            <a:off x="4103569" y="1474201"/>
            <a:ext cx="514775" cy="5400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3E6F7302-5669-EFA9-3249-8EF7CC728F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382" y="1483806"/>
            <a:ext cx="542045" cy="54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3FCB486-3AFC-DBD2-A473-469A500AC7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2250" y="1480967"/>
            <a:ext cx="575017" cy="54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F8FF62B-D97F-65ED-C599-EE18752B1DFF}"/>
              </a:ext>
            </a:extLst>
          </p:cNvPr>
          <p:cNvSpPr txBox="1"/>
          <p:nvPr/>
        </p:nvSpPr>
        <p:spPr>
          <a:xfrm>
            <a:off x="9455470" y="1952706"/>
            <a:ext cx="2128578" cy="9974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07000"/>
              </a:lnSpc>
              <a:spcAft>
                <a:spcPts val="800"/>
              </a:spcAft>
              <a:defRPr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es-GT" dirty="0"/>
              <a:t>Implementar programas para la incorporación laboral de retornados guatemaltecos</a:t>
            </a:r>
            <a:endParaRPr lang="es-GT" strike="sngStrike" dirty="0"/>
          </a:p>
        </p:txBody>
      </p:sp>
      <p:pic>
        <p:nvPicPr>
          <p:cNvPr id="10" name="Google Shape;110;p40">
            <a:extLst>
              <a:ext uri="{FF2B5EF4-FFF2-40B4-BE49-F238E27FC236}">
                <a16:creationId xmlns:a16="http://schemas.microsoft.com/office/drawing/2014/main" id="{E0C2206C-69EA-3188-62BC-CCCF04A59D2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60052"/>
          <a:stretch/>
        </p:blipFill>
        <p:spPr>
          <a:xfrm>
            <a:off x="122375" y="146713"/>
            <a:ext cx="733825" cy="54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1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1" grpId="0"/>
      <p:bldP spid="25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7dfe68-191c-4eec-96a2-fa4361aa7e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A14C1DE2CC1D41997D070CB452E602" ma:contentTypeVersion="15" ma:contentTypeDescription="Crear nuevo documento." ma:contentTypeScope="" ma:versionID="134707e93d0b334267d835d8141349e6">
  <xsd:schema xmlns:xsd="http://www.w3.org/2001/XMLSchema" xmlns:xs="http://www.w3.org/2001/XMLSchema" xmlns:p="http://schemas.microsoft.com/office/2006/metadata/properties" xmlns:ns3="397dfe68-191c-4eec-96a2-fa4361aa7e17" xmlns:ns4="a29384a3-dbe3-41c3-9c10-6a153824e6f3" targetNamespace="http://schemas.microsoft.com/office/2006/metadata/properties" ma:root="true" ma:fieldsID="76107900300a95350b6dca736e86c672" ns3:_="" ns4:_="">
    <xsd:import namespace="397dfe68-191c-4eec-96a2-fa4361aa7e17"/>
    <xsd:import namespace="a29384a3-dbe3-41c3-9c10-6a153824e6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dfe68-191c-4eec-96a2-fa4361aa7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384a3-dbe3-41c3-9c10-6a153824e6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AD7EA-DEF2-4533-9D9F-4D8DDC9D8C4E}">
  <ds:schemaRefs>
    <ds:schemaRef ds:uri="http://purl.org/dc/elements/1.1/"/>
    <ds:schemaRef ds:uri="a29384a3-dbe3-41c3-9c10-6a153824e6f3"/>
    <ds:schemaRef ds:uri="http://schemas.microsoft.com/office/2006/metadata/properties"/>
    <ds:schemaRef ds:uri="http://purl.org/dc/terms/"/>
    <ds:schemaRef ds:uri="397dfe68-191c-4eec-96a2-fa4361aa7e17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FC3912C-2513-4186-8BC5-1C08C76B7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72B95F-B8F8-4F8C-813D-A9E19D7DC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dfe68-191c-4eec-96a2-fa4361aa7e17"/>
    <ds:schemaRef ds:uri="a29384a3-dbe3-41c3-9c10-6a153824e6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3481</Words>
  <Application>Microsoft Office PowerPoint</Application>
  <PresentationFormat>Panorámica</PresentationFormat>
  <Paragraphs>381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Segoe UI</vt:lpstr>
      <vt:lpstr>Times New Roman</vt:lpstr>
      <vt:lpstr>Tema de Office</vt:lpstr>
      <vt:lpstr>1_Tema de Office</vt:lpstr>
      <vt:lpstr>Presentación de PowerPoint</vt:lpstr>
      <vt:lpstr>Presentación de PowerPoint</vt:lpstr>
      <vt:lpstr>Política General de Gobierno 2024-2028 Líneas Estratégicas Integradas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General de Gobierno  2024-2028</dc:title>
  <dc:creator>HDeLeon</dc:creator>
  <cp:lastModifiedBy>Baldir Everaldo Castellanos Perez</cp:lastModifiedBy>
  <cp:revision>12</cp:revision>
  <cp:lastPrinted>2025-02-18T14:12:12Z</cp:lastPrinted>
  <dcterms:created xsi:type="dcterms:W3CDTF">2020-01-14T01:41:24Z</dcterms:created>
  <dcterms:modified xsi:type="dcterms:W3CDTF">2025-02-25T00:59:16Z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0x010100C7A14C1DE2CC1D41997D070CB452E602</vt:lpwstr>
  </property>
</Properties>
</file>