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13716000" cy="17146588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229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6"/>
    <p:restoredTop sz="96405"/>
  </p:normalViewPr>
  <p:slideViewPr>
    <p:cSldViewPr snapToGrid="0">
      <p:cViewPr>
        <p:scale>
          <a:sx n="40" d="100"/>
          <a:sy n="40" d="100"/>
        </p:scale>
        <p:origin x="37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5434F016-0D70-477B-B1A1-845D6E1DBDB1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160463"/>
            <a:ext cx="25050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825AE3B5-FE2D-410E-9E71-1724078AA2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515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6167"/>
            <a:ext cx="11658600" cy="59695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929"/>
            <a:ext cx="10287000" cy="41397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95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670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97"/>
            <a:ext cx="2957513" cy="1453094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97"/>
            <a:ext cx="8701088" cy="1453094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431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38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745"/>
            <a:ext cx="11830050" cy="713250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4724"/>
            <a:ext cx="11830050" cy="375081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18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485"/>
            <a:ext cx="5829300" cy="108793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485"/>
            <a:ext cx="5829300" cy="108793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632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901"/>
            <a:ext cx="11830050" cy="331421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3297"/>
            <a:ext cx="5802510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3268"/>
            <a:ext cx="5802510" cy="92123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3297"/>
            <a:ext cx="5831087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3268"/>
            <a:ext cx="5831087" cy="92123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271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177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795"/>
            <a:ext cx="6943725" cy="1218519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003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795"/>
            <a:ext cx="6943725" cy="1218519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833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901"/>
            <a:ext cx="11830050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485"/>
            <a:ext cx="11830050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3068-DE4B-9546-9EC3-074082FEFCFC}" type="datetimeFigureOut">
              <a:rPr lang="es-GT" smtClean="0"/>
              <a:t>20/08/2025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2351"/>
            <a:ext cx="46291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D602-10F7-8249-A1C5-5025719847B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45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9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8BFF96E-FE13-D14C-7ABF-9EAD94B8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493" y="1610134"/>
            <a:ext cx="3124200" cy="580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01CC5-C2AC-A8D2-0D40-A4C759ABF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76" y="5248229"/>
            <a:ext cx="12845814" cy="485169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CDBADFC-2CFB-F9FD-DB86-2F6F0447ED88}"/>
              </a:ext>
            </a:extLst>
          </p:cNvPr>
          <p:cNvSpPr/>
          <p:nvPr/>
        </p:nvSpPr>
        <p:spPr>
          <a:xfrm>
            <a:off x="0" y="14085373"/>
            <a:ext cx="13716000" cy="18919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0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83A22A6-582A-292D-1D4B-2D32DE3C2A5B}"/>
              </a:ext>
            </a:extLst>
          </p:cNvPr>
          <p:cNvSpPr/>
          <p:nvPr/>
        </p:nvSpPr>
        <p:spPr>
          <a:xfrm>
            <a:off x="0" y="15305532"/>
            <a:ext cx="13716000" cy="9379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208702-2FEF-F936-AFE7-3C5734429C38}"/>
              </a:ext>
            </a:extLst>
          </p:cNvPr>
          <p:cNvSpPr txBox="1"/>
          <p:nvPr/>
        </p:nvSpPr>
        <p:spPr>
          <a:xfrm>
            <a:off x="3488109" y="35030"/>
            <a:ext cx="97732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GT" sz="5400" dirty="0">
                <a:solidFill>
                  <a:schemeClr val="bg1"/>
                </a:solidFill>
                <a:latin typeface="Altivo Light" panose="020B0000000000000000" pitchFamily="34" charset="77"/>
                <a:cs typeface="Arial" panose="020B0604020202020204" pitchFamily="34" charset="0"/>
              </a:rPr>
              <a:t>Convocatoria</a:t>
            </a:r>
            <a:r>
              <a:rPr lang="es-GT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6000" b="1" dirty="0">
                <a:solidFill>
                  <a:schemeClr val="bg1"/>
                </a:solidFill>
                <a:latin typeface="Altivo Black" panose="020B0000000000000000" pitchFamily="34" charset="77"/>
                <a:cs typeface="Arial" panose="020B0604020202020204" pitchFamily="34" charset="0"/>
              </a:rPr>
              <a:t>Externa</a:t>
            </a:r>
            <a:endParaRPr lang="es-GT" sz="4500" b="1" dirty="0">
              <a:solidFill>
                <a:schemeClr val="bg1"/>
              </a:solidFill>
              <a:latin typeface="Altivo Black" panose="020B0000000000000000" pitchFamily="34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C3329F-D189-5C5D-4632-912E43BD1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31" y="331447"/>
            <a:ext cx="4043632" cy="13136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CFBB8B5-4132-88B0-DF8D-DF70B2774817}"/>
              </a:ext>
            </a:extLst>
          </p:cNvPr>
          <p:cNvSpPr txBox="1"/>
          <p:nvPr/>
        </p:nvSpPr>
        <p:spPr>
          <a:xfrm>
            <a:off x="713495" y="15358998"/>
            <a:ext cx="9039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No se recibirán expedientes incompletos.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¡Asegúrate de cumplir con todos los requisitos!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53267B-F84B-C450-CD6B-F097CB8F6D6B}"/>
              </a:ext>
            </a:extLst>
          </p:cNvPr>
          <p:cNvSpPr txBox="1"/>
          <p:nvPr/>
        </p:nvSpPr>
        <p:spPr>
          <a:xfrm>
            <a:off x="1860008" y="13687540"/>
            <a:ext cx="3256201" cy="400110"/>
          </a:xfrm>
          <a:prstGeom prst="rect">
            <a:avLst/>
          </a:prstGeom>
          <a:solidFill>
            <a:srgbClr val="FFDD00"/>
          </a:solidFill>
        </p:spPr>
        <p:txBody>
          <a:bodyPr wrap="square">
            <a:spAutoFit/>
          </a:bodyPr>
          <a:lstStyle/>
          <a:p>
            <a:pPr algn="ctr"/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¿Cómo aplicar?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2C3161-35E7-FD62-2B45-122F4D41AA2F}"/>
              </a:ext>
            </a:extLst>
          </p:cNvPr>
          <p:cNvSpPr txBox="1"/>
          <p:nvPr/>
        </p:nvSpPr>
        <p:spPr>
          <a:xfrm>
            <a:off x="874839" y="14428887"/>
            <a:ext cx="87165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Regístrate en </a:t>
            </a:r>
            <a:r>
              <a:rPr lang="es-G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www.guatempleo.siarh.gob.gt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491BE01-2237-6343-542B-7BDC7F4DE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183" y="13509270"/>
            <a:ext cx="3256201" cy="3256201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D86DA849-CC5C-503B-F8DF-E7A53DA77BBF}"/>
              </a:ext>
            </a:extLst>
          </p:cNvPr>
          <p:cNvGrpSpPr/>
          <p:nvPr/>
        </p:nvGrpSpPr>
        <p:grpSpPr>
          <a:xfrm>
            <a:off x="694531" y="10735893"/>
            <a:ext cx="12326938" cy="2481507"/>
            <a:chOff x="2123677" y="15141070"/>
            <a:chExt cx="20952620" cy="3739942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65F1B84D-7516-30B9-38C4-27422A9EAA0E}"/>
                </a:ext>
              </a:extLst>
            </p:cNvPr>
            <p:cNvCxnSpPr/>
            <p:nvPr/>
          </p:nvCxnSpPr>
          <p:spPr>
            <a:xfrm>
              <a:off x="8996810" y="16618854"/>
              <a:ext cx="0" cy="226215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5606F1DA-8B59-A862-4987-D1B9E95ADF0F}"/>
                </a:ext>
              </a:extLst>
            </p:cNvPr>
            <p:cNvCxnSpPr/>
            <p:nvPr/>
          </p:nvCxnSpPr>
          <p:spPr>
            <a:xfrm>
              <a:off x="16254860" y="16618854"/>
              <a:ext cx="0" cy="226215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823AA07-1932-93AB-6030-1B000EC94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77567" y="15179170"/>
              <a:ext cx="1143000" cy="1143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9C05EBC-37E0-D5F0-9EF2-1B3689DD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28487" y="15147420"/>
              <a:ext cx="1206500" cy="12065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64BC9A1-29A0-E090-0492-79D6824DB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42907" y="15141070"/>
              <a:ext cx="977900" cy="1219200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94CD8F6-FE48-0CC6-A51C-CAE7C617108A}"/>
                </a:ext>
              </a:extLst>
            </p:cNvPr>
            <p:cNvSpPr txBox="1"/>
            <p:nvPr/>
          </p:nvSpPr>
          <p:spPr>
            <a:xfrm>
              <a:off x="2123677" y="16618853"/>
              <a:ext cx="6236494" cy="1809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es-GT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Convocatoria abierta del 20 de agosto al 03 de septiembre de 2025</a:t>
              </a:r>
              <a:endParaRPr lang="es-G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4CEC752-417A-0783-3101-EF3892729DAF}"/>
                </a:ext>
              </a:extLst>
            </p:cNvPr>
            <p:cNvSpPr txBox="1"/>
            <p:nvPr/>
          </p:nvSpPr>
          <p:spPr>
            <a:xfrm>
              <a:off x="9481740" y="16618853"/>
              <a:ext cx="6236494" cy="1412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es-G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Lunes a viernes de 9:00 a 17:00 hrs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1452A1A-606C-7994-C68A-DD4377EE8315}"/>
                </a:ext>
              </a:extLst>
            </p:cNvPr>
            <p:cNvSpPr txBox="1"/>
            <p:nvPr/>
          </p:nvSpPr>
          <p:spPr>
            <a:xfrm>
              <a:off x="16839803" y="16618853"/>
              <a:ext cx="6236494" cy="1412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es-GT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calle 10-44 zona 1, ciudad de Guatemala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CF006DE-5813-C1ED-D0EB-BF146BEAE97B}"/>
              </a:ext>
            </a:extLst>
          </p:cNvPr>
          <p:cNvSpPr txBox="1"/>
          <p:nvPr/>
        </p:nvSpPr>
        <p:spPr>
          <a:xfrm>
            <a:off x="998344" y="6664729"/>
            <a:ext cx="151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37330</a:t>
            </a:r>
            <a:endParaRPr lang="es-G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2C68749-E3D6-6C6A-DB8C-41F2FDC3B547}"/>
              </a:ext>
            </a:extLst>
          </p:cNvPr>
          <p:cNvSpPr txBox="1"/>
          <p:nvPr/>
        </p:nvSpPr>
        <p:spPr>
          <a:xfrm>
            <a:off x="2980961" y="5728044"/>
            <a:ext cx="1024553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G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Profesional en Administración de Sistemas Informáticos (IV) </a:t>
            </a:r>
            <a:endParaRPr lang="es-GT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s-GT" sz="2500" dirty="0">
                <a:solidFill>
                  <a:srgbClr val="2295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Inversión para el Desarrollo / Sede Central</a:t>
            </a:r>
          </a:p>
          <a:p>
            <a:pPr algn="ctr" fontAlgn="ctr"/>
            <a:r>
              <a:rPr lang="es-GT" sz="2800" b="1" dirty="0">
                <a:solidFill>
                  <a:srgbClr val="2295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Salario inicial Q. 6,100.00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C897F0F-E37D-3342-DA23-42908557B791}"/>
              </a:ext>
            </a:extLst>
          </p:cNvPr>
          <p:cNvSpPr txBox="1"/>
          <p:nvPr/>
        </p:nvSpPr>
        <p:spPr>
          <a:xfrm>
            <a:off x="885007" y="5263982"/>
            <a:ext cx="1762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endParaRPr lang="es-GT" sz="2400" dirty="0">
              <a:solidFill>
                <a:schemeClr val="bg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F42306E-DF9A-D114-DD6D-80E9FECABB43}"/>
              </a:ext>
            </a:extLst>
          </p:cNvPr>
          <p:cNvSpPr txBox="1"/>
          <p:nvPr/>
        </p:nvSpPr>
        <p:spPr>
          <a:xfrm>
            <a:off x="5410788" y="5273281"/>
            <a:ext cx="4664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32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Puesto y ubicación</a:t>
            </a:r>
            <a:endParaRPr lang="es-GT" sz="3200" dirty="0">
              <a:solidFill>
                <a:schemeClr val="bg1"/>
              </a:solidFill>
            </a:endParaRPr>
          </a:p>
        </p:txBody>
      </p:sp>
      <p:sp>
        <p:nvSpPr>
          <p:cNvPr id="8" name="CuadroTexto 29">
            <a:extLst>
              <a:ext uri="{FF2B5EF4-FFF2-40B4-BE49-F238E27FC236}">
                <a16:creationId xmlns:a16="http://schemas.microsoft.com/office/drawing/2014/main" id="{8484FA50-355E-8000-8494-0F602105AF0E}"/>
              </a:ext>
            </a:extLst>
          </p:cNvPr>
          <p:cNvSpPr txBox="1"/>
          <p:nvPr/>
        </p:nvSpPr>
        <p:spPr>
          <a:xfrm>
            <a:off x="3045529" y="8131384"/>
            <a:ext cx="17620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16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REQUISITO</a:t>
            </a:r>
            <a:endParaRPr lang="es-GT" sz="1600" dirty="0">
              <a:solidFill>
                <a:schemeClr val="bg1"/>
              </a:solidFill>
            </a:endParaRPr>
          </a:p>
        </p:txBody>
      </p:sp>
      <p:sp>
        <p:nvSpPr>
          <p:cNvPr id="13" name="CuadroTexto 25">
            <a:extLst>
              <a:ext uri="{FF2B5EF4-FFF2-40B4-BE49-F238E27FC236}">
                <a16:creationId xmlns:a16="http://schemas.microsoft.com/office/drawing/2014/main" id="{1BDD1016-9B34-652B-8D93-8998016CEBCA}"/>
              </a:ext>
            </a:extLst>
          </p:cNvPr>
          <p:cNvSpPr txBox="1"/>
          <p:nvPr/>
        </p:nvSpPr>
        <p:spPr>
          <a:xfrm>
            <a:off x="2869502" y="8624697"/>
            <a:ext cx="10316560" cy="1292662"/>
          </a:xfrm>
          <a:prstGeom prst="rect">
            <a:avLst/>
          </a:prstGeom>
          <a:noFill/>
        </p:spPr>
        <p:txBody>
          <a:bodyPr wrap="square" numCol="2" spcCol="180000">
            <a:spAutoFit/>
          </a:bodyPr>
          <a:lstStyle/>
          <a:p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Educación: </a:t>
            </a:r>
            <a:r>
              <a:rPr lang="es-GT" sz="1400" dirty="0"/>
              <a:t>Acreditar haber aprobado los cursos equivalentes al quinto semestre de una carrera universitaria afín al puesto, en las carreras que se indican a continuación, incluyendo sus diferentes ramas y/o especialidades, Ciencias de Computación, Informática, Sistemas de la Información</a:t>
            </a:r>
            <a:r>
              <a:rPr lang="es-GT" sz="1600" dirty="0"/>
              <a:t>, </a:t>
            </a:r>
            <a:r>
              <a:rPr lang="es-GT" sz="1400" dirty="0"/>
              <a:t>Tecnología. </a:t>
            </a:r>
            <a:endParaRPr lang="es-GT" sz="1500" dirty="0"/>
          </a:p>
          <a:p>
            <a:pPr algn="just"/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Experiencia: </a:t>
            </a:r>
            <a:r>
              <a:rPr lang="es-GT" sz="1400" dirty="0"/>
              <a:t>Dos años de experiencia en labores de programación y análisis de sistemas. </a:t>
            </a:r>
          </a:p>
          <a:p>
            <a:pPr fontAlgn="ctr"/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78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158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Altivo Black</vt:lpstr>
      <vt:lpstr>Altivo Light</vt:lpstr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SEGEPLAN</dc:creator>
  <cp:lastModifiedBy>Karen Jeannette Coronado Paniagua</cp:lastModifiedBy>
  <cp:revision>31</cp:revision>
  <cp:lastPrinted>2025-06-19T15:24:35Z</cp:lastPrinted>
  <dcterms:created xsi:type="dcterms:W3CDTF">2025-02-11T20:57:17Z</dcterms:created>
  <dcterms:modified xsi:type="dcterms:W3CDTF">2025-08-20T15:24:23Z</dcterms:modified>
</cp:coreProperties>
</file>